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6" r:id="rId3"/>
    <p:sldId id="274" r:id="rId4"/>
    <p:sldId id="281" r:id="rId5"/>
    <p:sldId id="282" r:id="rId6"/>
    <p:sldId id="269" r:id="rId7"/>
    <p:sldId id="276" r:id="rId8"/>
    <p:sldId id="272" r:id="rId9"/>
    <p:sldId id="270" r:id="rId10"/>
    <p:sldId id="265" r:id="rId11"/>
    <p:sldId id="273" r:id="rId12"/>
    <p:sldId id="283" r:id="rId13"/>
    <p:sldId id="284" r:id="rId14"/>
    <p:sldId id="257" r:id="rId15"/>
    <p:sldId id="280" r:id="rId16"/>
    <p:sldId id="286" r:id="rId17"/>
    <p:sldId id="285" r:id="rId18"/>
    <p:sldId id="279" r:id="rId19"/>
    <p:sldId id="278" r:id="rId20"/>
    <p:sldId id="258" r:id="rId21"/>
    <p:sldId id="259" r:id="rId22"/>
    <p:sldId id="261" r:id="rId23"/>
    <p:sldId id="264" r:id="rId24"/>
    <p:sldId id="271" r:id="rId25"/>
    <p:sldId id="287" r:id="rId26"/>
    <p:sldId id="268"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159" autoAdjust="0"/>
  </p:normalViewPr>
  <p:slideViewPr>
    <p:cSldViewPr snapToGrid="0" snapToObjects="1">
      <p:cViewPr varScale="1">
        <p:scale>
          <a:sx n="67" d="100"/>
          <a:sy n="67" d="100"/>
        </p:scale>
        <p:origin x="754"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00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20533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42270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7252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947243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855326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277797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916894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0154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156269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145871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799554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036959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77105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6922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96419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46649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262249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073483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083525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8.gif"/><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0.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7794" y="3059257"/>
            <a:ext cx="8035961" cy="2232207"/>
          </a:xfrm>
          <a:prstGeom prst="rect">
            <a:avLst/>
          </a:prstGeom>
          <a:noFill/>
          <a:ln/>
        </p:spPr>
        <p:txBody>
          <a:bodyPr wrap="square" rtlCol="0" anchor="t"/>
          <a:lstStyle/>
          <a:p>
            <a:pPr marL="0" indent="0" algn="ctr">
              <a:lnSpc>
                <a:spcPct val="150000"/>
              </a:lnSpc>
              <a:buNone/>
            </a:pPr>
            <a:r>
              <a:rPr lang="en-US" sz="2800" b="1" u="sng" dirty="0">
                <a:solidFill>
                  <a:srgbClr val="333F70"/>
                </a:solidFill>
                <a:latin typeface="Times New Roman" panose="02020603050405020304" pitchFamily="18" charset="0"/>
                <a:ea typeface="Unbounded" pitchFamily="34" charset="-122"/>
                <a:cs typeface="Times New Roman" panose="02020603050405020304" pitchFamily="18" charset="0"/>
              </a:rPr>
              <a:t>ADVANCED HEALTHCARE CHATBOT FOR DISEASE DIAGNOSIS AND TREATMENT RECOMMENDATIONS </a:t>
            </a:r>
            <a:endParaRPr lang="en-US" sz="2800" u="sng" dirty="0">
              <a:latin typeface="Times New Roman" panose="02020603050405020304" pitchFamily="18" charset="0"/>
              <a:cs typeface="Times New Roman" panose="02020603050405020304" pitchFamily="18" charset="0"/>
            </a:endParaRPr>
          </a:p>
        </p:txBody>
      </p:sp>
      <p:sp>
        <p:nvSpPr>
          <p:cNvPr id="6" name="Text 3"/>
          <p:cNvSpPr/>
          <p:nvPr/>
        </p:nvSpPr>
        <p:spPr>
          <a:xfrm>
            <a:off x="5760201" y="5706925"/>
            <a:ext cx="3975469" cy="2335977"/>
          </a:xfrm>
          <a:prstGeom prst="rect">
            <a:avLst/>
          </a:prstGeom>
          <a:noFill/>
          <a:ln/>
        </p:spPr>
        <p:txBody>
          <a:bodyPr wrap="square" rtlCol="0" anchor="t"/>
          <a:lstStyle/>
          <a:p>
            <a:pPr marL="0" indent="0">
              <a:lnSpc>
                <a:spcPts val="2799"/>
              </a:lnSpc>
              <a:buNone/>
            </a:pPr>
            <a:r>
              <a:rPr lang="en-US" sz="1750" b="1" u="sng" dirty="0">
                <a:latin typeface="Times New Roman" panose="02020603050405020304" pitchFamily="18" charset="0"/>
                <a:cs typeface="Times New Roman" panose="02020603050405020304" pitchFamily="18" charset="0"/>
              </a:rPr>
              <a:t>TEAM MEMBERS</a:t>
            </a:r>
            <a:br>
              <a:rPr lang="en-US" sz="1750" b="1" u="sng" dirty="0">
                <a:latin typeface="Times New Roman" panose="02020603050405020304" pitchFamily="18" charset="0"/>
                <a:cs typeface="Times New Roman" panose="02020603050405020304" pitchFamily="18" charset="0"/>
              </a:rPr>
            </a:br>
            <a:br>
              <a:rPr lang="en-US" sz="1750" b="1" u="sng" dirty="0">
                <a:latin typeface="Times New Roman" panose="02020603050405020304" pitchFamily="18" charset="0"/>
                <a:cs typeface="Times New Roman" panose="02020603050405020304" pitchFamily="18" charset="0"/>
              </a:rPr>
            </a:br>
            <a:r>
              <a:rPr lang="en-US" sz="1750" dirty="0">
                <a:latin typeface="Times New Roman" panose="02020603050405020304" pitchFamily="18" charset="0"/>
                <a:cs typeface="Times New Roman" panose="02020603050405020304" pitchFamily="18" charset="0"/>
              </a:rPr>
              <a:t>LODAGALA TEJA – 20Q71A4417</a:t>
            </a:r>
            <a:br>
              <a:rPr lang="en-US" sz="1750" dirty="0">
                <a:latin typeface="Times New Roman" panose="02020603050405020304" pitchFamily="18" charset="0"/>
                <a:cs typeface="Times New Roman" panose="02020603050405020304" pitchFamily="18" charset="0"/>
              </a:rPr>
            </a:br>
            <a:r>
              <a:rPr lang="en-US" sz="1750" dirty="0">
                <a:latin typeface="Times New Roman" panose="02020603050405020304" pitchFamily="18" charset="0"/>
                <a:cs typeface="Times New Roman" panose="02020603050405020304" pitchFamily="18" charset="0"/>
              </a:rPr>
              <a:t>RATNALA MANASA – 20Q71A4427</a:t>
            </a:r>
            <a:br>
              <a:rPr lang="en-US" sz="1750" dirty="0">
                <a:latin typeface="Times New Roman" panose="02020603050405020304" pitchFamily="18" charset="0"/>
                <a:cs typeface="Times New Roman" panose="02020603050405020304" pitchFamily="18" charset="0"/>
              </a:rPr>
            </a:br>
            <a:r>
              <a:rPr lang="en-US" sz="1750" dirty="0">
                <a:latin typeface="Times New Roman" panose="02020603050405020304" pitchFamily="18" charset="0"/>
                <a:cs typeface="Times New Roman" panose="02020603050405020304" pitchFamily="18" charset="0"/>
              </a:rPr>
              <a:t>VANAPALLI PRIYANKA -20Q71A4449</a:t>
            </a:r>
          </a:p>
          <a:p>
            <a:pPr marL="0" indent="0">
              <a:lnSpc>
                <a:spcPts val="2799"/>
              </a:lnSpc>
              <a:buNone/>
            </a:pPr>
            <a:r>
              <a:rPr lang="en-US" sz="1750" dirty="0">
                <a:latin typeface="Times New Roman" panose="02020603050405020304" pitchFamily="18" charset="0"/>
                <a:cs typeface="Times New Roman" panose="02020603050405020304" pitchFamily="18" charset="0"/>
              </a:rPr>
              <a:t>KONNA RAVI TEJA – 21Q75A4403</a:t>
            </a:r>
            <a:br>
              <a:rPr lang="en-US" sz="1750" dirty="0">
                <a:latin typeface="Times New Roman" panose="02020603050405020304" pitchFamily="18" charset="0"/>
                <a:cs typeface="Times New Roman" panose="02020603050405020304" pitchFamily="18" charset="0"/>
              </a:rPr>
            </a:br>
            <a:r>
              <a:rPr lang="en-US" sz="1750" dirty="0">
                <a:latin typeface="Times New Roman" panose="02020603050405020304" pitchFamily="18" charset="0"/>
                <a:cs typeface="Times New Roman" panose="02020603050405020304" pitchFamily="18" charset="0"/>
              </a:rPr>
              <a:t> </a:t>
            </a: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9" name="Text 5"/>
          <p:cNvSpPr/>
          <p:nvPr/>
        </p:nvSpPr>
        <p:spPr>
          <a:xfrm>
            <a:off x="7019061" y="6680485"/>
            <a:ext cx="2304455" cy="388858"/>
          </a:xfrm>
          <a:prstGeom prst="rect">
            <a:avLst/>
          </a:prstGeom>
          <a:noFill/>
          <a:ln/>
        </p:spPr>
        <p:txBody>
          <a:bodyPr wrap="none" rtlCol="0" anchor="t"/>
          <a:lstStyle/>
          <a:p>
            <a:pPr marL="0" indent="0" algn="l">
              <a:lnSpc>
                <a:spcPts val="3062"/>
              </a:lnSpc>
              <a:buNone/>
            </a:pPr>
            <a:endParaRPr lang="en-US" sz="2187" dirty="0"/>
          </a:p>
        </p:txBody>
      </p:sp>
      <p:sp>
        <p:nvSpPr>
          <p:cNvPr id="11" name="TextBox 10">
            <a:extLst>
              <a:ext uri="{FF2B5EF4-FFF2-40B4-BE49-F238E27FC236}">
                <a16:creationId xmlns:a16="http://schemas.microsoft.com/office/drawing/2014/main" id="{F9DED90C-5117-EABB-68F6-CF46D850FF14}"/>
              </a:ext>
            </a:extLst>
          </p:cNvPr>
          <p:cNvSpPr txBox="1"/>
          <p:nvPr/>
        </p:nvSpPr>
        <p:spPr>
          <a:xfrm>
            <a:off x="5647116" y="260481"/>
            <a:ext cx="8822567" cy="2677656"/>
          </a:xfrm>
          <a:prstGeom prst="rect">
            <a:avLst/>
          </a:prstGeom>
          <a:noFill/>
        </p:spPr>
        <p:txBody>
          <a:bodyPr wrap="square" rtlCol="0">
            <a:spAutoFit/>
          </a:bodyPr>
          <a:lstStyle/>
          <a:p>
            <a:pPr algn="ctr"/>
            <a:r>
              <a:rPr lang="en-US" sz="4000" b="1" dirty="0">
                <a:solidFill>
                  <a:srgbClr val="FF0000"/>
                </a:solidFill>
                <a:latin typeface="Times New Roman" panose="02020603050405020304" pitchFamily="18" charset="0"/>
                <a:cs typeface="Times New Roman" panose="02020603050405020304" pitchFamily="18" charset="0"/>
              </a:rPr>
              <a:t>AVANTHI INSTITUTE OF ENGINEERING &amp; TECHNOLOGY</a:t>
            </a:r>
            <a:br>
              <a:rPr lang="en-US" sz="2400" dirty="0">
                <a:solidFill>
                  <a:srgbClr val="0070C0"/>
                </a:solidFill>
                <a:latin typeface="Times New Roman" panose="02020603050405020304" pitchFamily="18" charset="0"/>
                <a:cs typeface="Times New Roman" panose="02020603050405020304" pitchFamily="18" charset="0"/>
              </a:rPr>
            </a:br>
            <a:r>
              <a:rPr lang="en-US" sz="800" dirty="0">
                <a:solidFill>
                  <a:srgbClr val="0070C0"/>
                </a:solidFill>
                <a:latin typeface="Times New Roman" panose="02020603050405020304" pitchFamily="18" charset="0"/>
                <a:cs typeface="Times New Roman" panose="02020603050405020304" pitchFamily="18" charset="0"/>
              </a:rPr>
              <a:t> </a:t>
            </a:r>
            <a:br>
              <a:rPr lang="en-US" sz="2400" dirty="0">
                <a:solidFill>
                  <a:srgbClr val="0070C0"/>
                </a:solidFill>
                <a:latin typeface="Times New Roman" panose="02020603050405020304" pitchFamily="18" charset="0"/>
                <a:cs typeface="Times New Roman" panose="02020603050405020304" pitchFamily="18" charset="0"/>
              </a:rPr>
            </a:br>
            <a:r>
              <a:rPr lang="en-US" sz="1600" b="1" dirty="0">
                <a:solidFill>
                  <a:srgbClr val="0070C0"/>
                </a:solidFill>
                <a:latin typeface="Times New Roman" panose="02020603050405020304" pitchFamily="18" charset="0"/>
                <a:cs typeface="Times New Roman" panose="02020603050405020304" pitchFamily="18" charset="0"/>
              </a:rPr>
              <a:t>DEPARTMENT OF COMPUTER SCIENCE &amp; ENGINEERING WITH SPECIALIZATION  (DATA SCIENCE)</a:t>
            </a:r>
            <a:br>
              <a:rPr lang="en-US" sz="1600" b="1" dirty="0">
                <a:solidFill>
                  <a:srgbClr val="0070C0"/>
                </a:solidFill>
                <a:latin typeface="Times New Roman" panose="02020603050405020304" pitchFamily="18" charset="0"/>
                <a:cs typeface="Times New Roman" panose="02020603050405020304" pitchFamily="18" charset="0"/>
              </a:rPr>
            </a:br>
            <a:br>
              <a:rPr lang="en-US" sz="2400" b="1" dirty="0">
                <a:solidFill>
                  <a:srgbClr val="0070C0"/>
                </a:solidFill>
                <a:latin typeface="Times New Roman" panose="02020603050405020304" pitchFamily="18" charset="0"/>
                <a:cs typeface="Times New Roman" panose="02020603050405020304" pitchFamily="18" charset="0"/>
              </a:rPr>
            </a:br>
            <a:r>
              <a:rPr lang="en-US" sz="2400" b="1" u="sng" dirty="0">
                <a:solidFill>
                  <a:schemeClr val="tx1">
                    <a:lumMod val="65000"/>
                    <a:lumOff val="35000"/>
                  </a:schemeClr>
                </a:solidFill>
                <a:latin typeface="Times New Roman" panose="02020603050405020304" pitchFamily="18" charset="0"/>
                <a:cs typeface="Times New Roman" panose="02020603050405020304" pitchFamily="18" charset="0"/>
              </a:rPr>
              <a:t>BATCH NO : 08</a:t>
            </a:r>
            <a:endParaRPr lang="en-IN" sz="2400" b="1" u="sng"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3E661B6-64F8-16BE-F699-5828AD946B46}"/>
              </a:ext>
            </a:extLst>
          </p:cNvPr>
          <p:cNvSpPr txBox="1"/>
          <p:nvPr/>
        </p:nvSpPr>
        <p:spPr>
          <a:xfrm>
            <a:off x="11435378" y="5805964"/>
            <a:ext cx="2883049" cy="1477328"/>
          </a:xfrm>
          <a:prstGeom prst="rect">
            <a:avLst/>
          </a:prstGeom>
          <a:noFill/>
        </p:spPr>
        <p:txBody>
          <a:bodyPr wrap="square" rtlCol="0">
            <a:spAutoFit/>
          </a:bodyPr>
          <a:lstStyle/>
          <a:p>
            <a:r>
              <a:rPr lang="en-US" sz="1600" b="1" u="sng" dirty="0">
                <a:latin typeface="Times New Roman" panose="02020603050405020304" pitchFamily="18" charset="0"/>
                <a:ea typeface="Tahoma" panose="020B0604030504040204" pitchFamily="34" charset="0"/>
                <a:cs typeface="Times New Roman" panose="02020603050405020304" pitchFamily="18" charset="0"/>
              </a:rPr>
              <a:t>GUIDE</a:t>
            </a:r>
            <a:r>
              <a:rPr lang="en-US" b="1" u="sng" dirty="0">
                <a:latin typeface="Times New Roman" panose="02020603050405020304" pitchFamily="18" charset="0"/>
                <a:ea typeface="Tahoma" panose="020B0604030504040204" pitchFamily="34" charset="0"/>
                <a:cs typeface="Times New Roman" panose="02020603050405020304" pitchFamily="18" charset="0"/>
              </a:rPr>
              <a:t> </a:t>
            </a:r>
            <a:r>
              <a:rPr lang="en-US" sz="1600" b="1" u="sng" dirty="0">
                <a:latin typeface="Times New Roman" panose="02020603050405020304" pitchFamily="18" charset="0"/>
                <a:ea typeface="Tahoma" panose="020B0604030504040204" pitchFamily="34" charset="0"/>
                <a:cs typeface="Times New Roman" panose="02020603050405020304" pitchFamily="18" charset="0"/>
              </a:rPr>
              <a:t>NAME</a:t>
            </a:r>
            <a:r>
              <a:rPr lang="en-US" u="sng"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Dr. A CHANDRASEKHAR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DIRECTOR – HR &amp; PROFESSOR </a:t>
            </a:r>
            <a:endParaRPr lang="en-IN" dirty="0">
              <a:latin typeface="Times New Roman" panose="02020603050405020304" pitchFamily="18" charset="0"/>
              <a:cs typeface="Times New Roman" panose="02020603050405020304" pitchFamily="18" charset="0"/>
            </a:endParaRPr>
          </a:p>
        </p:txBody>
      </p:sp>
      <p:pic>
        <p:nvPicPr>
          <p:cNvPr id="1026" name="Picture 2" descr="AVEV - Avanthi Institute of Engineering &amp; Technology">
            <a:extLst>
              <a:ext uri="{FF2B5EF4-FFF2-40B4-BE49-F238E27FC236}">
                <a16:creationId xmlns:a16="http://schemas.microsoft.com/office/drawing/2014/main" id="{A76EA5B7-199C-904A-C256-267954530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57" y="394886"/>
            <a:ext cx="4773486" cy="10659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 name="Image 1" descr="preencoded.png"/>
          <p:cNvPicPr>
            <a:picLocks noChangeAspect="1"/>
          </p:cNvPicPr>
          <p:nvPr/>
        </p:nvPicPr>
        <p:blipFill>
          <a:blip r:embed="rId5"/>
          <a:stretch>
            <a:fillRect/>
          </a:stretch>
        </p:blipFill>
        <p:spPr>
          <a:xfrm>
            <a:off x="5434910" y="6510404"/>
            <a:ext cx="340162" cy="340162"/>
          </a:xfrm>
          <a:prstGeom prst="rect">
            <a:avLst/>
          </a:prstGeom>
        </p:spPr>
      </p:pic>
      <p:sp>
        <p:nvSpPr>
          <p:cNvPr id="14" name="TextBox 13">
            <a:extLst>
              <a:ext uri="{FF2B5EF4-FFF2-40B4-BE49-F238E27FC236}">
                <a16:creationId xmlns:a16="http://schemas.microsoft.com/office/drawing/2014/main" id="{95581B51-E21D-1CC1-3E37-75C9B5044F92}"/>
              </a:ext>
            </a:extLst>
          </p:cNvPr>
          <p:cNvSpPr txBox="1"/>
          <p:nvPr/>
        </p:nvSpPr>
        <p:spPr>
          <a:xfrm>
            <a:off x="1281723" y="6597673"/>
            <a:ext cx="2922954"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Healthcare ChatBot</a:t>
            </a:r>
            <a:endParaRPr lang="en-IN" sz="2400" b="1" i="1" dirty="0">
              <a:latin typeface="Times New Roman" panose="02020603050405020304" pitchFamily="18" charset="0"/>
              <a:cs typeface="Times New Roman" panose="02020603050405020304" pitchFamily="18" charset="0"/>
            </a:endParaRPr>
          </a:p>
        </p:txBody>
      </p:sp>
      <p:pic>
        <p:nvPicPr>
          <p:cNvPr id="8" name="Picture 7" descr="A robot wearing a white coat and stethoscope holding a clipboard&#10;&#10;Description automatically generated">
            <a:extLst>
              <a:ext uri="{FF2B5EF4-FFF2-40B4-BE49-F238E27FC236}">
                <a16:creationId xmlns:a16="http://schemas.microsoft.com/office/drawing/2014/main" id="{89E38DDA-F752-0824-4F34-A622B5BD2664}"/>
              </a:ext>
            </a:extLst>
          </p:cNvPr>
          <p:cNvPicPr>
            <a:picLocks noChangeAspect="1"/>
          </p:cNvPicPr>
          <p:nvPr/>
        </p:nvPicPr>
        <p:blipFill>
          <a:blip r:embed="rId6"/>
          <a:stretch>
            <a:fillRect/>
          </a:stretch>
        </p:blipFill>
        <p:spPr>
          <a:xfrm>
            <a:off x="707753" y="2343567"/>
            <a:ext cx="4023360" cy="40233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7037931" y="939648"/>
            <a:ext cx="6040937" cy="673999"/>
          </a:xfrm>
          <a:prstGeom prst="rect">
            <a:avLst/>
          </a:prstGeom>
          <a:noFill/>
          <a:ln/>
        </p:spPr>
        <p:txBody>
          <a:bodyPr wrap="square" rtlCol="0" anchor="t"/>
          <a:lstStyle/>
          <a:p>
            <a:pPr algn="ctr">
              <a:lnSpc>
                <a:spcPct val="150000"/>
              </a:lnSpc>
              <a:spcAft>
                <a:spcPts val="1540"/>
              </a:spcAft>
            </a:pPr>
            <a:r>
              <a:rPr lang="en-US" sz="24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SYSTEM ARCHITECTURE</a:t>
            </a:r>
            <a:endParaRPr lang="en-IN" sz="2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B35F3EA-947F-8EEB-0D7F-15D93AEDA1CD}"/>
              </a:ext>
            </a:extLst>
          </p:cNvPr>
          <p:cNvPicPr>
            <a:picLocks noChangeAspect="1"/>
          </p:cNvPicPr>
          <p:nvPr/>
        </p:nvPicPr>
        <p:blipFill>
          <a:blip r:embed="rId4"/>
          <a:stretch>
            <a:fillRect/>
          </a:stretch>
        </p:blipFill>
        <p:spPr>
          <a:xfrm>
            <a:off x="6582513" y="2547825"/>
            <a:ext cx="6951774" cy="4163210"/>
          </a:xfrm>
          <a:prstGeom prst="rect">
            <a:avLst/>
          </a:prstGeom>
        </p:spPr>
      </p:pic>
      <p:sp>
        <p:nvSpPr>
          <p:cNvPr id="13" name="TextBox 12">
            <a:extLst>
              <a:ext uri="{FF2B5EF4-FFF2-40B4-BE49-F238E27FC236}">
                <a16:creationId xmlns:a16="http://schemas.microsoft.com/office/drawing/2014/main" id="{6BB53A0D-273E-EDB9-678A-ED1A8C0A5FC3}"/>
              </a:ext>
            </a:extLst>
          </p:cNvPr>
          <p:cNvSpPr txBox="1"/>
          <p:nvPr/>
        </p:nvSpPr>
        <p:spPr>
          <a:xfrm>
            <a:off x="1281374" y="339483"/>
            <a:ext cx="2872291" cy="1200329"/>
          </a:xfrm>
          <a:prstGeom prst="rect">
            <a:avLst/>
          </a:prstGeom>
          <a:noFill/>
        </p:spPr>
        <p:txBody>
          <a:bodyPr wrap="square">
            <a:spAutoFit/>
          </a:bodyPr>
          <a:lstStyle/>
          <a:p>
            <a:pPr algn="ctr"/>
            <a:r>
              <a:rPr lang="en-US" sz="2400" b="1" dirty="0">
                <a:solidFill>
                  <a:schemeClr val="accent1"/>
                </a:solidFill>
                <a:latin typeface="Times New Roman" panose="02020603050405020304" pitchFamily="18" charset="0"/>
                <a:cs typeface="Times New Roman" panose="02020603050405020304" pitchFamily="18" charset="0"/>
              </a:rPr>
              <a:t>Healthcare Chatbot Flow Chart </a:t>
            </a:r>
            <a:endParaRPr lang="en-IN" sz="2400" b="1" dirty="0">
              <a:solidFill>
                <a:schemeClr val="accent1"/>
              </a:solidFill>
              <a:latin typeface="Times New Roman" panose="02020603050405020304" pitchFamily="18" charset="0"/>
              <a:cs typeface="Times New Roman" panose="02020603050405020304" pitchFamily="18" charset="0"/>
            </a:endParaRPr>
          </a:p>
          <a:p>
            <a:pPr algn="ct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BB0D614-CB72-7D79-9950-EF97CA53705D}"/>
              </a:ext>
            </a:extLst>
          </p:cNvPr>
          <p:cNvPicPr>
            <a:picLocks noChangeAspect="1"/>
          </p:cNvPicPr>
          <p:nvPr/>
        </p:nvPicPr>
        <p:blipFill>
          <a:blip r:embed="rId5"/>
          <a:stretch>
            <a:fillRect/>
          </a:stretch>
        </p:blipFill>
        <p:spPr>
          <a:xfrm>
            <a:off x="672351" y="1275957"/>
            <a:ext cx="4141694" cy="60730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755340" y="246030"/>
            <a:ext cx="8573845" cy="787895"/>
          </a:xfrm>
          <a:prstGeom prst="rect">
            <a:avLst/>
          </a:prstGeom>
          <a:noFill/>
          <a:ln/>
        </p:spPr>
        <p:txBody>
          <a:bodyPr wrap="square" rtlCol="0" anchor="t"/>
          <a:lstStyle/>
          <a:p>
            <a:pPr marL="0" indent="0" algn="ctr">
              <a:lnSpc>
                <a:spcPts val="6561"/>
              </a:lnSpc>
              <a:buNone/>
            </a:pPr>
            <a:r>
              <a:rPr lang="en-US" sz="4000" b="1" dirty="0">
                <a:solidFill>
                  <a:srgbClr val="333F70"/>
                </a:solidFill>
                <a:latin typeface="Times New Roman" panose="02020603050405020304" pitchFamily="18" charset="0"/>
                <a:ea typeface="Unbounded" pitchFamily="34" charset="-122"/>
                <a:cs typeface="Times New Roman" panose="02020603050405020304" pitchFamily="18" charset="0"/>
              </a:rPr>
              <a:t>METHODOLOGY</a:t>
            </a:r>
            <a:r>
              <a:rPr lang="en-US" sz="5249" b="1" dirty="0">
                <a:solidFill>
                  <a:srgbClr val="333F70"/>
                </a:solidFill>
                <a:latin typeface="Times New Roman" panose="02020603050405020304" pitchFamily="18" charset="0"/>
                <a:ea typeface="Unbounded" pitchFamily="34" charset="-122"/>
                <a:cs typeface="Times New Roman" panose="02020603050405020304" pitchFamily="18" charset="0"/>
              </a:rPr>
              <a:t> </a:t>
            </a:r>
            <a:endParaRPr lang="en-US" sz="5249" dirty="0">
              <a:latin typeface="Times New Roman" panose="02020603050405020304" pitchFamily="18" charset="0"/>
              <a:cs typeface="Times New Roman" panose="02020603050405020304" pitchFamily="18"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17" name="TextBox 16">
            <a:extLst>
              <a:ext uri="{FF2B5EF4-FFF2-40B4-BE49-F238E27FC236}">
                <a16:creationId xmlns:a16="http://schemas.microsoft.com/office/drawing/2014/main" id="{DDDA669B-672C-4F9B-2D53-393323520B83}"/>
              </a:ext>
            </a:extLst>
          </p:cNvPr>
          <p:cNvSpPr txBox="1"/>
          <p:nvPr/>
        </p:nvSpPr>
        <p:spPr>
          <a:xfrm>
            <a:off x="1019279" y="439922"/>
            <a:ext cx="2941996" cy="400110"/>
          </a:xfrm>
          <a:prstGeom prst="rect">
            <a:avLst/>
          </a:prstGeom>
          <a:noFill/>
        </p:spPr>
        <p:txBody>
          <a:bodyPr wrap="square">
            <a:spAutoFit/>
          </a:bodyPr>
          <a:lstStyle/>
          <a:p>
            <a:pPr marL="0" algn="ctr" rtl="0" eaLnBrk="1" latinLnBrk="0" hangingPunct="1">
              <a:spcBef>
                <a:spcPts val="0"/>
              </a:spcBef>
              <a:spcAft>
                <a:spcPts val="0"/>
              </a:spcAft>
            </a:pPr>
            <a:r>
              <a:rPr lang="en-US" sz="2000" b="1" kern="1200" dirty="0">
                <a:effectLst/>
                <a:latin typeface="Times New Roman" panose="02020603050405020304" pitchFamily="18" charset="0"/>
                <a:ea typeface="+mn-ea"/>
                <a:cs typeface="Times New Roman" panose="02020603050405020304" pitchFamily="18" charset="0"/>
              </a:rPr>
              <a:t>Healthcare ChatBot</a:t>
            </a:r>
            <a:endParaRPr lang="en-IN" sz="2000" dirty="0">
              <a:effectLst/>
            </a:endParaRPr>
          </a:p>
        </p:txBody>
      </p:sp>
      <p:pic>
        <p:nvPicPr>
          <p:cNvPr id="1028" name="Picture 4" descr="The flowchart of the goal-setting chatbot design | Download Scientific  Diagram">
            <a:extLst>
              <a:ext uri="{FF2B5EF4-FFF2-40B4-BE49-F238E27FC236}">
                <a16:creationId xmlns:a16="http://schemas.microsoft.com/office/drawing/2014/main" id="{65D71738-0FBB-3721-CADA-0BD317F75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6" y="957431"/>
            <a:ext cx="5166048" cy="63147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Self Diagnosis Medical Chatbot Using Sklearn | SpringerLink">
            <a:extLst>
              <a:ext uri="{FF2B5EF4-FFF2-40B4-BE49-F238E27FC236}">
                <a16:creationId xmlns:a16="http://schemas.microsoft.com/office/drawing/2014/main" id="{D2AF3B09-5645-0FB7-E9C6-DBCF31E4E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8506" y="2753957"/>
            <a:ext cx="6707512" cy="272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4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3028277" y="223119"/>
            <a:ext cx="8573845" cy="787895"/>
          </a:xfrm>
          <a:prstGeom prst="rect">
            <a:avLst/>
          </a:prstGeom>
          <a:noFill/>
          <a:ln/>
        </p:spPr>
        <p:txBody>
          <a:bodyPr wrap="square" rtlCol="0" anchor="t"/>
          <a:lstStyle/>
          <a:p>
            <a:pPr marL="0" indent="0" algn="ctr">
              <a:lnSpc>
                <a:spcPts val="6561"/>
              </a:lnSpc>
              <a:buNone/>
            </a:pPr>
            <a:r>
              <a:rPr lang="en-US" sz="4000" b="1" u="sng" dirty="0">
                <a:solidFill>
                  <a:srgbClr val="333F70"/>
                </a:solidFill>
                <a:latin typeface="Times New Roman" panose="02020603050405020304" pitchFamily="18" charset="0"/>
                <a:ea typeface="Unbounded" pitchFamily="34" charset="-122"/>
                <a:cs typeface="Times New Roman" panose="02020603050405020304" pitchFamily="18" charset="0"/>
              </a:rPr>
              <a:t>MODULES </a:t>
            </a:r>
            <a:endParaRPr lang="en-US" sz="5249" u="sng" dirty="0">
              <a:latin typeface="Times New Roman" panose="02020603050405020304" pitchFamily="18" charset="0"/>
              <a:cs typeface="Times New Roman" panose="02020603050405020304" pitchFamily="18"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2" name="TextBox 1">
            <a:extLst>
              <a:ext uri="{FF2B5EF4-FFF2-40B4-BE49-F238E27FC236}">
                <a16:creationId xmlns:a16="http://schemas.microsoft.com/office/drawing/2014/main" id="{4DC18053-FEC3-3C23-675D-C3F309C0F343}"/>
              </a:ext>
            </a:extLst>
          </p:cNvPr>
          <p:cNvSpPr txBox="1"/>
          <p:nvPr/>
        </p:nvSpPr>
        <p:spPr>
          <a:xfrm>
            <a:off x="710005" y="1164626"/>
            <a:ext cx="13452435" cy="6740307"/>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User Interaction Module</a:t>
            </a:r>
          </a:p>
          <a:p>
            <a:pPr marL="285750" indent="-285750">
              <a:buFont typeface="Wingdings" panose="05000000000000000000" pitchFamily="2" charset="2"/>
              <a:buChar char="v"/>
            </a:pPr>
            <a:endParaRPr lang="en-IN"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module encompasses the user interface and interaction components. It allows users to engage with the chatbot using both text and voice commands. It includes features for processing user queries, understanding intent, and providing responses in a user-friendly manner.</a:t>
            </a:r>
            <a:endParaRPr lang="en-IN"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Artificial Intelligence (AI) and Knowledge Base Module</a:t>
            </a:r>
          </a:p>
          <a:p>
            <a:pPr algn="just"/>
            <a:r>
              <a:rPr lang="en-US" dirty="0">
                <a:latin typeface="Times New Roman" panose="02020603050405020304" pitchFamily="18" charset="0"/>
                <a:cs typeface="Times New Roman" panose="02020603050405020304" pitchFamily="18" charset="0"/>
              </a:rPr>
              <a:t>The AI and Knowledge Base module is the core intelligence of the system. It includes Natural Language Processing (NLP) algorithms for interpreting user queries and a real-time knowledge base in JSON format. This module enables the chatbot to retrieve and process relevant healthcare information to respond to user inquiries.</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Healthcare Functionality Module</a:t>
            </a:r>
          </a:p>
          <a:p>
            <a:pPr algn="just"/>
            <a:r>
              <a:rPr lang="en-US" dirty="0">
                <a:latin typeface="Times New Roman" panose="02020603050405020304" pitchFamily="18" charset="0"/>
                <a:cs typeface="Times New Roman" panose="02020603050405020304" pitchFamily="18" charset="0"/>
              </a:rPr>
              <a:t>This module incorporates various healthcare functionalities such as symptom diagnosis, doctor recommendations, and immediate measure suggestions. It leverages predictive analysis capabilities to anticipate potential health issues based on user-provided data. The module is designed to assist users in making informed decisions about their health.</a:t>
            </a:r>
          </a:p>
          <a:p>
            <a:pPr algn="just"/>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Communication and Multi-Modal Interaction Module</a:t>
            </a:r>
          </a:p>
          <a:p>
            <a:pPr algn="just"/>
            <a:r>
              <a:rPr lang="en-US" dirty="0">
                <a:latin typeface="Times New Roman" panose="02020603050405020304" pitchFamily="18" charset="0"/>
                <a:cs typeface="Times New Roman" panose="02020603050405020304" pitchFamily="18" charset="0"/>
              </a:rPr>
              <a:t>The Communication module integrates speech recognition and Text-to-Speech (TTS) functionalities. It enables users to interact with the chatbot through voice commands and receive responses in both text and speech formats. This multi-modal interaction enhances user experience and accessibility.</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Security and Integration Module</a:t>
            </a:r>
          </a:p>
          <a:p>
            <a:r>
              <a:rPr lang="en-US" dirty="0">
                <a:latin typeface="Times New Roman" panose="02020603050405020304" pitchFamily="18" charset="0"/>
                <a:cs typeface="Times New Roman" panose="02020603050405020304" pitchFamily="18" charset="0"/>
              </a:rPr>
              <a:t>The Security and Integration module addresses privacy concerns and system integration challenges. It includes measures such as data encryption, user authentication to healthcare privacy regulations</a:t>
            </a:r>
            <a:r>
              <a:rPr lang="en-IN"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582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755340" y="246030"/>
            <a:ext cx="8573845" cy="787895"/>
          </a:xfrm>
          <a:prstGeom prst="rect">
            <a:avLst/>
          </a:prstGeom>
          <a:noFill/>
          <a:ln/>
        </p:spPr>
        <p:txBody>
          <a:bodyPr wrap="square" rtlCol="0" anchor="t"/>
          <a:lstStyle/>
          <a:p>
            <a:pPr marL="0" indent="0" algn="ctr">
              <a:lnSpc>
                <a:spcPts val="6561"/>
              </a:lnSpc>
              <a:buNone/>
            </a:pPr>
            <a:r>
              <a:rPr lang="en-US" sz="5249" u="sng" dirty="0">
                <a:latin typeface="Times New Roman" panose="02020603050405020304" pitchFamily="18" charset="0"/>
                <a:cs typeface="Times New Roman" panose="02020603050405020304" pitchFamily="18" charset="0"/>
              </a:rPr>
              <a:t>DATA COLLECTION </a:t>
            </a: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Picture 7">
            <a:extLst>
              <a:ext uri="{FF2B5EF4-FFF2-40B4-BE49-F238E27FC236}">
                <a16:creationId xmlns:a16="http://schemas.microsoft.com/office/drawing/2014/main" id="{FC29DE6C-39C4-ABE1-934C-ECD2E79A64DE}"/>
              </a:ext>
            </a:extLst>
          </p:cNvPr>
          <p:cNvPicPr>
            <a:picLocks noChangeAspect="1"/>
          </p:cNvPicPr>
          <p:nvPr/>
        </p:nvPicPr>
        <p:blipFill>
          <a:blip r:embed="rId4"/>
          <a:stretch>
            <a:fillRect/>
          </a:stretch>
        </p:blipFill>
        <p:spPr>
          <a:xfrm>
            <a:off x="6072692" y="2085486"/>
            <a:ext cx="7939140" cy="4934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134350A9-C0A4-8E8E-DC8D-CDAA3511AD21}"/>
              </a:ext>
            </a:extLst>
          </p:cNvPr>
          <p:cNvSpPr txBox="1"/>
          <p:nvPr/>
        </p:nvSpPr>
        <p:spPr>
          <a:xfrm>
            <a:off x="8025202" y="7304053"/>
            <a:ext cx="421699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SIZE OF THE INTENTS = 731-800 KB</a:t>
            </a:r>
            <a:endParaRPr lang="en-IN"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3BE58A3-0BA9-46D8-AFD2-B65B689872D8}"/>
              </a:ext>
            </a:extLst>
          </p:cNvPr>
          <p:cNvSpPr txBox="1"/>
          <p:nvPr/>
        </p:nvSpPr>
        <p:spPr>
          <a:xfrm>
            <a:off x="8530811" y="1527895"/>
            <a:ext cx="3205779" cy="369332"/>
          </a:xfrm>
          <a:prstGeom prst="rect">
            <a:avLst/>
          </a:prstGeom>
          <a:noFill/>
        </p:spPr>
        <p:txBody>
          <a:bodyPr wrap="square" rtlCol="0">
            <a:spAutoFit/>
          </a:bodyPr>
          <a:lstStyle/>
          <a:p>
            <a:r>
              <a:rPr lang="en-US" b="1" dirty="0">
                <a:solidFill>
                  <a:schemeClr val="accent2"/>
                </a:solidFill>
                <a:latin typeface="Times New Roman" panose="02020603050405020304" pitchFamily="18" charset="0"/>
                <a:cs typeface="Times New Roman" panose="02020603050405020304" pitchFamily="18" charset="0"/>
              </a:rPr>
              <a:t>DIALOGFLOW-CONSOLE </a:t>
            </a:r>
            <a:endParaRPr lang="en-IN" b="1" dirty="0">
              <a:solidFill>
                <a:schemeClr val="accent2"/>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20C9348-6F7C-B37A-1E54-8B23B75ACE3D}"/>
              </a:ext>
            </a:extLst>
          </p:cNvPr>
          <p:cNvSpPr txBox="1"/>
          <p:nvPr/>
        </p:nvSpPr>
        <p:spPr>
          <a:xfrm>
            <a:off x="204395" y="1891745"/>
            <a:ext cx="5066851" cy="6186309"/>
          </a:xfrm>
          <a:prstGeom prst="rect">
            <a:avLst/>
          </a:prstGeom>
          <a:noFill/>
        </p:spPr>
        <p:txBody>
          <a:bodyPr wrap="square" rtlCol="0">
            <a:spAutoFit/>
          </a:bodyPr>
          <a:lstStyle/>
          <a:p>
            <a:pPr algn="just"/>
            <a:r>
              <a:rPr lang="en-US" b="1" dirty="0" err="1">
                <a:latin typeface="Times New Roman" panose="02020603050405020304" pitchFamily="18" charset="0"/>
                <a:cs typeface="Times New Roman" panose="02020603050405020304" pitchFamily="18" charset="0"/>
              </a:rPr>
              <a:t>Dialogflow</a:t>
            </a:r>
            <a:r>
              <a:rPr lang="en-US" dirty="0">
                <a:latin typeface="Times New Roman" panose="02020603050405020304" pitchFamily="18" charset="0"/>
                <a:cs typeface="Times New Roman" panose="02020603050405020304" pitchFamily="18" charset="0"/>
              </a:rPr>
              <a:t> is defined as a Google service which operates on a Google Cloud Platform. The </a:t>
            </a:r>
            <a:r>
              <a:rPr lang="en-US" dirty="0" err="1">
                <a:latin typeface="Times New Roman" panose="02020603050405020304" pitchFamily="18" charset="0"/>
                <a:cs typeface="Times New Roman" panose="02020603050405020304" pitchFamily="18" charset="0"/>
              </a:rPr>
              <a:t>Dialogflow</a:t>
            </a:r>
            <a:r>
              <a:rPr lang="en-US" dirty="0">
                <a:latin typeface="Times New Roman" panose="02020603050405020304" pitchFamily="18" charset="0"/>
                <a:cs typeface="Times New Roman" panose="02020603050405020304" pitchFamily="18" charset="0"/>
              </a:rPr>
              <a:t> is an intuitive and user-friendly tool that includes some Google products such as Google Cloud Speech-to-Text and Google's machine learning expertise. It is mainly used to build actions for most of the Google Assistant devices.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other words, </a:t>
            </a:r>
            <a:r>
              <a:rPr lang="en-US" dirty="0" err="1">
                <a:latin typeface="Times New Roman" panose="02020603050405020304" pitchFamily="18" charset="0"/>
                <a:cs typeface="Times New Roman" panose="02020603050405020304" pitchFamily="18" charset="0"/>
              </a:rPr>
              <a:t>Dialogflow</a:t>
            </a:r>
            <a:r>
              <a:rPr lang="en-US" dirty="0">
                <a:latin typeface="Times New Roman" panose="02020603050405020304" pitchFamily="18" charset="0"/>
                <a:cs typeface="Times New Roman" panose="02020603050405020304" pitchFamily="18" charset="0"/>
              </a:rPr>
              <a:t> is defined as an NLP (Natural Language Processing) platform, which is used to develop an application related to the conversations and experience for the customers of the company in different languages on numerous platforms. By using Google-powered, products developers can design text-based and voice-conversation interfaces in order to answer the queries of customers in various languages. For example - various companies use </a:t>
            </a:r>
            <a:r>
              <a:rPr lang="en-US" dirty="0" err="1">
                <a:latin typeface="Times New Roman" panose="02020603050405020304" pitchFamily="18" charset="0"/>
                <a:cs typeface="Times New Roman" panose="02020603050405020304" pitchFamily="18" charset="0"/>
              </a:rPr>
              <a:t>Dialogflow</a:t>
            </a:r>
            <a:r>
              <a:rPr lang="en-US" dirty="0">
                <a:latin typeface="Times New Roman" panose="02020603050405020304" pitchFamily="18" charset="0"/>
                <a:cs typeface="Times New Roman" panose="02020603050405020304" pitchFamily="18" charset="0"/>
              </a:rPr>
              <a:t> to make messaging bots that reply to the queries of the customers on different platforms such as Google Assistant, Slack, Facebook Messenger, Alexa Voice Search (AVS), etc.</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C63800A9-8CA2-60DD-5B2A-8B84FF504F6A}"/>
              </a:ext>
            </a:extLst>
          </p:cNvPr>
          <p:cNvPicPr>
            <a:picLocks noChangeAspect="1"/>
          </p:cNvPicPr>
          <p:nvPr/>
        </p:nvPicPr>
        <p:blipFill>
          <a:blip r:embed="rId5"/>
          <a:stretch>
            <a:fillRect/>
          </a:stretch>
        </p:blipFill>
        <p:spPr>
          <a:xfrm>
            <a:off x="1420010" y="246030"/>
            <a:ext cx="2635620" cy="12821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37492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dirty="0"/>
          </a:p>
        </p:txBody>
      </p:sp>
      <p:sp>
        <p:nvSpPr>
          <p:cNvPr id="4" name="Text 2"/>
          <p:cNvSpPr/>
          <p:nvPr/>
        </p:nvSpPr>
        <p:spPr>
          <a:xfrm>
            <a:off x="2037993" y="527566"/>
            <a:ext cx="10554414" cy="924717"/>
          </a:xfrm>
          <a:prstGeom prst="rect">
            <a:avLst/>
          </a:prstGeom>
          <a:noFill/>
          <a:ln/>
        </p:spPr>
        <p:txBody>
          <a:bodyPr wrap="square" rtlCol="0" anchor="t"/>
          <a:lstStyle/>
          <a:p>
            <a:pPr marL="0" indent="0" algn="ctr">
              <a:lnSpc>
                <a:spcPts val="5468"/>
              </a:lnSpc>
              <a:buNone/>
            </a:pPr>
            <a:r>
              <a:rPr lang="en-US" sz="4374" b="1" u="sng" dirty="0">
                <a:solidFill>
                  <a:srgbClr val="002060"/>
                </a:solidFill>
                <a:latin typeface="Times New Roman" panose="02020603050405020304" pitchFamily="18" charset="0"/>
                <a:cs typeface="Times New Roman" panose="02020603050405020304" pitchFamily="18" charset="0"/>
              </a:rPr>
              <a:t>UML DIAGRAMS </a:t>
            </a:r>
          </a:p>
        </p:txBody>
      </p:sp>
      <p:pic>
        <p:nvPicPr>
          <p:cNvPr id="18" name="Picture 17" descr="A diagram of a software system&#10;&#10;Description automatically generated">
            <a:extLst>
              <a:ext uri="{FF2B5EF4-FFF2-40B4-BE49-F238E27FC236}">
                <a16:creationId xmlns:a16="http://schemas.microsoft.com/office/drawing/2014/main" id="{B0089606-826C-AD06-AE54-8E04922855E3}"/>
              </a:ext>
            </a:extLst>
          </p:cNvPr>
          <p:cNvPicPr>
            <a:picLocks noChangeAspect="1"/>
          </p:cNvPicPr>
          <p:nvPr/>
        </p:nvPicPr>
        <p:blipFill>
          <a:blip r:embed="rId3"/>
          <a:stretch>
            <a:fillRect/>
          </a:stretch>
        </p:blipFill>
        <p:spPr>
          <a:xfrm>
            <a:off x="473334" y="2249881"/>
            <a:ext cx="5206702" cy="5344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40F94F4A-D304-7709-7CF2-B3BD10CCA0C3}"/>
              </a:ext>
            </a:extLst>
          </p:cNvPr>
          <p:cNvSpPr txBox="1"/>
          <p:nvPr/>
        </p:nvSpPr>
        <p:spPr>
          <a:xfrm>
            <a:off x="1436143" y="1677649"/>
            <a:ext cx="328108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ACTIVITY DIAGRAM </a:t>
            </a:r>
            <a:endParaRPr lang="en-IN" sz="2000" b="1" dirty="0">
              <a:latin typeface="Times New Roman" panose="02020603050405020304" pitchFamily="18" charset="0"/>
              <a:cs typeface="Times New Roman" panose="02020603050405020304" pitchFamily="18" charset="0"/>
            </a:endParaRPr>
          </a:p>
        </p:txBody>
      </p:sp>
      <p:pic>
        <p:nvPicPr>
          <p:cNvPr id="22" name="Picture 21" descr="A computer screen shot of a computer&#10;&#10;Description automatically generated">
            <a:extLst>
              <a:ext uri="{FF2B5EF4-FFF2-40B4-BE49-F238E27FC236}">
                <a16:creationId xmlns:a16="http://schemas.microsoft.com/office/drawing/2014/main" id="{AB81D586-2BCD-0411-DAE6-3FF88CF1FF5A}"/>
              </a:ext>
            </a:extLst>
          </p:cNvPr>
          <p:cNvPicPr>
            <a:picLocks noChangeAspect="1"/>
          </p:cNvPicPr>
          <p:nvPr/>
        </p:nvPicPr>
        <p:blipFill>
          <a:blip r:embed="rId4"/>
          <a:stretch>
            <a:fillRect/>
          </a:stretch>
        </p:blipFill>
        <p:spPr>
          <a:xfrm>
            <a:off x="6153370" y="2255805"/>
            <a:ext cx="8058150" cy="5344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TextBox 23">
            <a:extLst>
              <a:ext uri="{FF2B5EF4-FFF2-40B4-BE49-F238E27FC236}">
                <a16:creationId xmlns:a16="http://schemas.microsoft.com/office/drawing/2014/main" id="{C9403059-A72B-D024-839F-44B070B2FE64}"/>
              </a:ext>
            </a:extLst>
          </p:cNvPr>
          <p:cNvSpPr txBox="1"/>
          <p:nvPr/>
        </p:nvSpPr>
        <p:spPr>
          <a:xfrm>
            <a:off x="8630486" y="1680950"/>
            <a:ext cx="3103917"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CLASS</a:t>
            </a:r>
            <a:r>
              <a:rPr lang="en-US" sz="1800" b="1" dirty="0">
                <a:latin typeface="Times New Roman" panose="02020603050405020304" pitchFamily="18" charset="0"/>
                <a:cs typeface="Times New Roman" panose="02020603050405020304" pitchFamily="18" charset="0"/>
              </a:rPr>
              <a:t> DIAGRAM </a:t>
            </a:r>
            <a:endParaRPr lang="en-IN"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32817"/>
            <a:ext cx="14630400" cy="8229600"/>
          </a:xfrm>
          <a:prstGeom prst="rect">
            <a:avLst/>
          </a:prstGeom>
          <a:solidFill>
            <a:srgbClr val="FFFFFF"/>
          </a:solidFill>
          <a:ln/>
        </p:spPr>
        <p:txBody>
          <a:bodyPr/>
          <a:lstStyle/>
          <a:p>
            <a:endParaRPr lang="en-IN" dirty="0"/>
          </a:p>
        </p:txBody>
      </p:sp>
      <p:sp>
        <p:nvSpPr>
          <p:cNvPr id="4" name="Text 2"/>
          <p:cNvSpPr/>
          <p:nvPr/>
        </p:nvSpPr>
        <p:spPr>
          <a:xfrm>
            <a:off x="2037993" y="527566"/>
            <a:ext cx="10554414" cy="924717"/>
          </a:xfrm>
          <a:prstGeom prst="rect">
            <a:avLst/>
          </a:prstGeom>
          <a:noFill/>
          <a:ln/>
        </p:spPr>
        <p:txBody>
          <a:bodyPr wrap="square" rtlCol="0" anchor="t"/>
          <a:lstStyle/>
          <a:p>
            <a:pPr marL="0" indent="0" algn="ctr">
              <a:lnSpc>
                <a:spcPts val="5468"/>
              </a:lnSpc>
              <a:buNone/>
            </a:pPr>
            <a:r>
              <a:rPr lang="en-US" sz="4374" b="1" u="sng" dirty="0">
                <a:solidFill>
                  <a:srgbClr val="002060"/>
                </a:solidFill>
                <a:latin typeface="Times New Roman" panose="02020603050405020304" pitchFamily="18" charset="0"/>
                <a:cs typeface="Times New Roman" panose="02020603050405020304" pitchFamily="18" charset="0"/>
              </a:rPr>
              <a:t>UML DIAGRAMS </a:t>
            </a:r>
          </a:p>
        </p:txBody>
      </p:sp>
      <p:sp>
        <p:nvSpPr>
          <p:cNvPr id="20" name="TextBox 19">
            <a:extLst>
              <a:ext uri="{FF2B5EF4-FFF2-40B4-BE49-F238E27FC236}">
                <a16:creationId xmlns:a16="http://schemas.microsoft.com/office/drawing/2014/main" id="{40F94F4A-D304-7709-7CF2-B3BD10CCA0C3}"/>
              </a:ext>
            </a:extLst>
          </p:cNvPr>
          <p:cNvSpPr txBox="1"/>
          <p:nvPr/>
        </p:nvSpPr>
        <p:spPr>
          <a:xfrm>
            <a:off x="2145646" y="1895064"/>
            <a:ext cx="328108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USE CASE DIAGRAM </a:t>
            </a:r>
            <a:endParaRPr lang="en-IN" sz="2000" b="1" dirty="0">
              <a:latin typeface="Times New Roman" panose="02020603050405020304" pitchFamily="18" charset="0"/>
              <a:cs typeface="Times New Roman" panose="02020603050405020304" pitchFamily="18" charset="0"/>
            </a:endParaRPr>
          </a:p>
        </p:txBody>
      </p:sp>
      <p:pic>
        <p:nvPicPr>
          <p:cNvPr id="6" name="Picture 5" descr="A diagram of a person's profile&#10;&#10;Description automatically generated">
            <a:extLst>
              <a:ext uri="{FF2B5EF4-FFF2-40B4-BE49-F238E27FC236}">
                <a16:creationId xmlns:a16="http://schemas.microsoft.com/office/drawing/2014/main" id="{C9801983-CC83-FB81-76F5-5597F2FD80C9}"/>
              </a:ext>
            </a:extLst>
          </p:cNvPr>
          <p:cNvPicPr>
            <a:picLocks noChangeAspect="1"/>
          </p:cNvPicPr>
          <p:nvPr/>
        </p:nvPicPr>
        <p:blipFill>
          <a:blip r:embed="rId3"/>
          <a:stretch>
            <a:fillRect/>
          </a:stretch>
        </p:blipFill>
        <p:spPr>
          <a:xfrm>
            <a:off x="417337" y="2474257"/>
            <a:ext cx="6737702" cy="44966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035E637-13A2-FCAF-0253-1F9447622A2C}"/>
              </a:ext>
            </a:extLst>
          </p:cNvPr>
          <p:cNvPicPr>
            <a:picLocks noChangeAspect="1"/>
          </p:cNvPicPr>
          <p:nvPr/>
        </p:nvPicPr>
        <p:blipFill>
          <a:blip r:embed="rId4"/>
          <a:stretch>
            <a:fillRect/>
          </a:stretch>
        </p:blipFill>
        <p:spPr>
          <a:xfrm>
            <a:off x="7572375" y="2358407"/>
            <a:ext cx="7058025" cy="5048250"/>
          </a:xfrm>
          <a:prstGeom prst="rect">
            <a:avLst/>
          </a:prstGeom>
        </p:spPr>
      </p:pic>
      <p:sp>
        <p:nvSpPr>
          <p:cNvPr id="10" name="TextBox 9">
            <a:extLst>
              <a:ext uri="{FF2B5EF4-FFF2-40B4-BE49-F238E27FC236}">
                <a16:creationId xmlns:a16="http://schemas.microsoft.com/office/drawing/2014/main" id="{C29A6E7E-DB45-4F3F-254C-FF060E7E3DBA}"/>
              </a:ext>
            </a:extLst>
          </p:cNvPr>
          <p:cNvSpPr txBox="1"/>
          <p:nvPr/>
        </p:nvSpPr>
        <p:spPr>
          <a:xfrm>
            <a:off x="8987761" y="1905345"/>
            <a:ext cx="4227251" cy="369332"/>
          </a:xfrm>
          <a:prstGeom prst="rect">
            <a:avLst/>
          </a:prstGeom>
          <a:noFill/>
        </p:spPr>
        <p:txBody>
          <a:bodyPr wrap="square">
            <a:spAutoFit/>
          </a:bodyPr>
          <a:lstStyle/>
          <a:p>
            <a:pPr algn="ctr"/>
            <a:r>
              <a:rPr lang="en-US" sz="1800" b="1" dirty="0">
                <a:latin typeface="Times New Roman" panose="02020603050405020304" pitchFamily="18" charset="0"/>
                <a:cs typeface="Times New Roman" panose="02020603050405020304" pitchFamily="18" charset="0"/>
              </a:rPr>
              <a:t>SEQUENCE DIAGRAM </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49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dirty="0"/>
          </a:p>
        </p:txBody>
      </p:sp>
      <p:sp>
        <p:nvSpPr>
          <p:cNvPr id="4" name="Text 2"/>
          <p:cNvSpPr/>
          <p:nvPr/>
        </p:nvSpPr>
        <p:spPr>
          <a:xfrm>
            <a:off x="2037993" y="247574"/>
            <a:ext cx="10554414" cy="892444"/>
          </a:xfrm>
          <a:prstGeom prst="rect">
            <a:avLst/>
          </a:prstGeom>
          <a:noFill/>
          <a:ln/>
        </p:spPr>
        <p:txBody>
          <a:bodyPr wrap="square" rtlCol="0" anchor="t"/>
          <a:lstStyle/>
          <a:p>
            <a:pPr marL="0" indent="0" algn="ctr">
              <a:lnSpc>
                <a:spcPts val="5468"/>
              </a:lnSpc>
              <a:buNone/>
            </a:pPr>
            <a:r>
              <a:rPr lang="en-US" sz="4374" b="1" u="sng" dirty="0">
                <a:solidFill>
                  <a:srgbClr val="002060"/>
                </a:solidFill>
                <a:latin typeface="Times New Roman" panose="02020603050405020304" pitchFamily="18" charset="0"/>
                <a:cs typeface="Times New Roman" panose="02020603050405020304" pitchFamily="18" charset="0"/>
              </a:rPr>
              <a:t>OUTPUT SCREENSHOT’S </a:t>
            </a:r>
          </a:p>
        </p:txBody>
      </p:sp>
      <p:pic>
        <p:nvPicPr>
          <p:cNvPr id="6" name="Picture 5">
            <a:extLst>
              <a:ext uri="{FF2B5EF4-FFF2-40B4-BE49-F238E27FC236}">
                <a16:creationId xmlns:a16="http://schemas.microsoft.com/office/drawing/2014/main" id="{988BDB5E-417A-87F9-6FED-D0DF5FE5C14B}"/>
              </a:ext>
            </a:extLst>
          </p:cNvPr>
          <p:cNvPicPr>
            <a:picLocks noChangeAspect="1"/>
          </p:cNvPicPr>
          <p:nvPr/>
        </p:nvPicPr>
        <p:blipFill>
          <a:blip r:embed="rId3"/>
          <a:stretch>
            <a:fillRect/>
          </a:stretch>
        </p:blipFill>
        <p:spPr>
          <a:xfrm>
            <a:off x="4871981" y="3119385"/>
            <a:ext cx="4896286" cy="2753810"/>
          </a:xfrm>
          <a:prstGeom prst="rect">
            <a:avLst/>
          </a:prstGeom>
        </p:spPr>
      </p:pic>
      <p:pic>
        <p:nvPicPr>
          <p:cNvPr id="8" name="Picture 7">
            <a:extLst>
              <a:ext uri="{FF2B5EF4-FFF2-40B4-BE49-F238E27FC236}">
                <a16:creationId xmlns:a16="http://schemas.microsoft.com/office/drawing/2014/main" id="{895A5E42-0656-25C7-3635-8A6EF7D88DED}"/>
              </a:ext>
            </a:extLst>
          </p:cNvPr>
          <p:cNvPicPr>
            <a:picLocks noChangeAspect="1"/>
          </p:cNvPicPr>
          <p:nvPr/>
        </p:nvPicPr>
        <p:blipFill>
          <a:blip r:embed="rId4"/>
          <a:stretch>
            <a:fillRect/>
          </a:stretch>
        </p:blipFill>
        <p:spPr>
          <a:xfrm>
            <a:off x="8262391" y="5110215"/>
            <a:ext cx="4711850" cy="2697738"/>
          </a:xfrm>
          <a:prstGeom prst="rect">
            <a:avLst/>
          </a:prstGeom>
        </p:spPr>
      </p:pic>
      <p:pic>
        <p:nvPicPr>
          <p:cNvPr id="10" name="Picture 9">
            <a:extLst>
              <a:ext uri="{FF2B5EF4-FFF2-40B4-BE49-F238E27FC236}">
                <a16:creationId xmlns:a16="http://schemas.microsoft.com/office/drawing/2014/main" id="{0E93464C-B502-890D-8554-DC1B92D3551F}"/>
              </a:ext>
            </a:extLst>
          </p:cNvPr>
          <p:cNvPicPr>
            <a:picLocks noChangeAspect="1"/>
          </p:cNvPicPr>
          <p:nvPr/>
        </p:nvPicPr>
        <p:blipFill>
          <a:blip r:embed="rId5"/>
          <a:stretch>
            <a:fillRect/>
          </a:stretch>
        </p:blipFill>
        <p:spPr>
          <a:xfrm>
            <a:off x="8214565" y="1715790"/>
            <a:ext cx="4759676" cy="2679336"/>
          </a:xfrm>
          <a:prstGeom prst="rect">
            <a:avLst/>
          </a:prstGeom>
        </p:spPr>
      </p:pic>
      <p:pic>
        <p:nvPicPr>
          <p:cNvPr id="12" name="Picture 11">
            <a:extLst>
              <a:ext uri="{FF2B5EF4-FFF2-40B4-BE49-F238E27FC236}">
                <a16:creationId xmlns:a16="http://schemas.microsoft.com/office/drawing/2014/main" id="{2D294B53-1200-A44D-181F-17973403126D}"/>
              </a:ext>
            </a:extLst>
          </p:cNvPr>
          <p:cNvPicPr>
            <a:picLocks noChangeAspect="1"/>
          </p:cNvPicPr>
          <p:nvPr/>
        </p:nvPicPr>
        <p:blipFill>
          <a:blip r:embed="rId6"/>
          <a:stretch>
            <a:fillRect/>
          </a:stretch>
        </p:blipFill>
        <p:spPr>
          <a:xfrm>
            <a:off x="1628753" y="4863488"/>
            <a:ext cx="4799872" cy="2697738"/>
          </a:xfrm>
          <a:prstGeom prst="rect">
            <a:avLst/>
          </a:prstGeom>
        </p:spPr>
      </p:pic>
      <p:pic>
        <p:nvPicPr>
          <p:cNvPr id="14" name="Picture 13">
            <a:extLst>
              <a:ext uri="{FF2B5EF4-FFF2-40B4-BE49-F238E27FC236}">
                <a16:creationId xmlns:a16="http://schemas.microsoft.com/office/drawing/2014/main" id="{2A866106-34D8-CAA3-F09D-3E73429AA389}"/>
              </a:ext>
            </a:extLst>
          </p:cNvPr>
          <p:cNvPicPr>
            <a:picLocks noChangeAspect="1"/>
          </p:cNvPicPr>
          <p:nvPr/>
        </p:nvPicPr>
        <p:blipFill>
          <a:blip r:embed="rId7"/>
          <a:stretch>
            <a:fillRect/>
          </a:stretch>
        </p:blipFill>
        <p:spPr>
          <a:xfrm>
            <a:off x="1656159" y="1714444"/>
            <a:ext cx="4769524" cy="2680682"/>
          </a:xfrm>
          <a:prstGeom prst="rect">
            <a:avLst/>
          </a:prstGeom>
        </p:spPr>
      </p:pic>
    </p:spTree>
    <p:extLst>
      <p:ext uri="{BB962C8B-B14F-4D97-AF65-F5344CB8AC3E}">
        <p14:creationId xmlns:p14="http://schemas.microsoft.com/office/powerpoint/2010/main" val="2457145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dirty="0"/>
          </a:p>
        </p:txBody>
      </p:sp>
      <p:sp>
        <p:nvSpPr>
          <p:cNvPr id="4" name="Text 2"/>
          <p:cNvSpPr/>
          <p:nvPr/>
        </p:nvSpPr>
        <p:spPr>
          <a:xfrm>
            <a:off x="2037993" y="436787"/>
            <a:ext cx="10554414" cy="892444"/>
          </a:xfrm>
          <a:prstGeom prst="rect">
            <a:avLst/>
          </a:prstGeom>
          <a:noFill/>
          <a:ln/>
        </p:spPr>
        <p:txBody>
          <a:bodyPr wrap="square" rtlCol="0" anchor="t"/>
          <a:lstStyle/>
          <a:p>
            <a:pPr marL="0" indent="0" algn="ctr">
              <a:lnSpc>
                <a:spcPts val="5468"/>
              </a:lnSpc>
              <a:buNone/>
            </a:pPr>
            <a:r>
              <a:rPr lang="en-US" sz="4374" b="1" u="sng" dirty="0">
                <a:solidFill>
                  <a:srgbClr val="002060"/>
                </a:solidFill>
                <a:latin typeface="Times New Roman" panose="02020603050405020304" pitchFamily="18" charset="0"/>
                <a:cs typeface="Times New Roman" panose="02020603050405020304" pitchFamily="18" charset="0"/>
              </a:rPr>
              <a:t>OUTPUT SCREENSHOT’S </a:t>
            </a:r>
          </a:p>
        </p:txBody>
      </p:sp>
      <p:pic>
        <p:nvPicPr>
          <p:cNvPr id="6" name="Picture 5">
            <a:extLst>
              <a:ext uri="{FF2B5EF4-FFF2-40B4-BE49-F238E27FC236}">
                <a16:creationId xmlns:a16="http://schemas.microsoft.com/office/drawing/2014/main" id="{2CF06E64-780D-7DE1-8476-004FE7A6F393}"/>
              </a:ext>
            </a:extLst>
          </p:cNvPr>
          <p:cNvPicPr>
            <a:picLocks noChangeAspect="1"/>
          </p:cNvPicPr>
          <p:nvPr/>
        </p:nvPicPr>
        <p:blipFill>
          <a:blip r:embed="rId3"/>
          <a:stretch>
            <a:fillRect/>
          </a:stretch>
        </p:blipFill>
        <p:spPr>
          <a:xfrm>
            <a:off x="290458" y="2404325"/>
            <a:ext cx="3226549" cy="5357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0717DB1-D67A-E428-5E6E-0E2CF9C707A3}"/>
              </a:ext>
            </a:extLst>
          </p:cNvPr>
          <p:cNvPicPr>
            <a:picLocks noChangeAspect="1"/>
          </p:cNvPicPr>
          <p:nvPr/>
        </p:nvPicPr>
        <p:blipFill>
          <a:blip r:embed="rId4"/>
          <a:stretch>
            <a:fillRect/>
          </a:stretch>
        </p:blipFill>
        <p:spPr>
          <a:xfrm>
            <a:off x="11108224" y="2404325"/>
            <a:ext cx="2968365" cy="5357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7F655EED-B13A-2BC6-764C-0ED775971198}"/>
              </a:ext>
            </a:extLst>
          </p:cNvPr>
          <p:cNvPicPr>
            <a:picLocks noChangeAspect="1"/>
          </p:cNvPicPr>
          <p:nvPr/>
        </p:nvPicPr>
        <p:blipFill>
          <a:blip r:embed="rId5"/>
          <a:stretch>
            <a:fillRect/>
          </a:stretch>
        </p:blipFill>
        <p:spPr>
          <a:xfrm>
            <a:off x="4118339" y="2404325"/>
            <a:ext cx="6388553" cy="5357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61EE1D18-9F30-E2BF-B0A2-674F1B8EE2DB}"/>
              </a:ext>
            </a:extLst>
          </p:cNvPr>
          <p:cNvSpPr txBox="1"/>
          <p:nvPr/>
        </p:nvSpPr>
        <p:spPr>
          <a:xfrm>
            <a:off x="112002" y="1805489"/>
            <a:ext cx="385198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TEXT BASED WEB APPLICATION </a:t>
            </a:r>
            <a:endParaRPr lang="en-IN"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EDCD7CE-9D86-4F47-2592-3163510DC0E3}"/>
              </a:ext>
            </a:extLst>
          </p:cNvPr>
          <p:cNvSpPr txBox="1"/>
          <p:nvPr/>
        </p:nvSpPr>
        <p:spPr>
          <a:xfrm>
            <a:off x="11481575" y="1805489"/>
            <a:ext cx="2221663"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TELEGRAM BOT</a:t>
            </a:r>
            <a:endParaRPr lang="en-IN"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3F48539-B788-E134-2E14-714F50EFAFA3}"/>
              </a:ext>
            </a:extLst>
          </p:cNvPr>
          <p:cNvSpPr txBox="1"/>
          <p:nvPr/>
        </p:nvSpPr>
        <p:spPr>
          <a:xfrm>
            <a:off x="5429830" y="1800102"/>
            <a:ext cx="376557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TEXT- VOICE BASED CHATBOT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855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dirty="0"/>
          </a:p>
        </p:txBody>
      </p:sp>
      <p:sp>
        <p:nvSpPr>
          <p:cNvPr id="4" name="Text 2"/>
          <p:cNvSpPr/>
          <p:nvPr/>
        </p:nvSpPr>
        <p:spPr>
          <a:xfrm>
            <a:off x="2037993" y="355140"/>
            <a:ext cx="10554414" cy="892444"/>
          </a:xfrm>
          <a:prstGeom prst="rect">
            <a:avLst/>
          </a:prstGeom>
          <a:noFill/>
          <a:ln/>
        </p:spPr>
        <p:txBody>
          <a:bodyPr wrap="square" rtlCol="0" anchor="t"/>
          <a:lstStyle/>
          <a:p>
            <a:pPr marL="0" indent="0" algn="ctr">
              <a:lnSpc>
                <a:spcPts val="5468"/>
              </a:lnSpc>
              <a:buNone/>
            </a:pPr>
            <a:r>
              <a:rPr lang="en-US" sz="4374" b="1" u="sng" dirty="0">
                <a:solidFill>
                  <a:srgbClr val="002060"/>
                </a:solidFill>
                <a:latin typeface="Times New Roman" panose="02020603050405020304" pitchFamily="18" charset="0"/>
                <a:cs typeface="Times New Roman" panose="02020603050405020304" pitchFamily="18" charset="0"/>
              </a:rPr>
              <a:t>OUTPUT SCREENSHOT’S </a:t>
            </a:r>
          </a:p>
        </p:txBody>
      </p:sp>
      <p:pic>
        <p:nvPicPr>
          <p:cNvPr id="6" name="Picture 5">
            <a:extLst>
              <a:ext uri="{FF2B5EF4-FFF2-40B4-BE49-F238E27FC236}">
                <a16:creationId xmlns:a16="http://schemas.microsoft.com/office/drawing/2014/main" id="{0C03C8DB-D376-03AB-CD37-2676CA60CC0B}"/>
              </a:ext>
            </a:extLst>
          </p:cNvPr>
          <p:cNvPicPr>
            <a:picLocks noChangeAspect="1"/>
          </p:cNvPicPr>
          <p:nvPr/>
        </p:nvPicPr>
        <p:blipFill>
          <a:blip r:embed="rId3"/>
          <a:stretch>
            <a:fillRect/>
          </a:stretch>
        </p:blipFill>
        <p:spPr>
          <a:xfrm>
            <a:off x="269100" y="1785770"/>
            <a:ext cx="4536234" cy="2549562"/>
          </a:xfrm>
          <a:prstGeom prst="rect">
            <a:avLst/>
          </a:prstGeom>
        </p:spPr>
      </p:pic>
      <p:pic>
        <p:nvPicPr>
          <p:cNvPr id="8" name="Picture 7">
            <a:extLst>
              <a:ext uri="{FF2B5EF4-FFF2-40B4-BE49-F238E27FC236}">
                <a16:creationId xmlns:a16="http://schemas.microsoft.com/office/drawing/2014/main" id="{A6FB82E8-A8F0-5209-D56F-0F94C1727FAD}"/>
              </a:ext>
            </a:extLst>
          </p:cNvPr>
          <p:cNvPicPr>
            <a:picLocks noChangeAspect="1"/>
          </p:cNvPicPr>
          <p:nvPr/>
        </p:nvPicPr>
        <p:blipFill>
          <a:blip r:embed="rId4"/>
          <a:stretch>
            <a:fillRect/>
          </a:stretch>
        </p:blipFill>
        <p:spPr>
          <a:xfrm>
            <a:off x="5047083" y="1785770"/>
            <a:ext cx="4536234" cy="2549562"/>
          </a:xfrm>
          <a:prstGeom prst="rect">
            <a:avLst/>
          </a:prstGeom>
        </p:spPr>
      </p:pic>
      <p:pic>
        <p:nvPicPr>
          <p:cNvPr id="10" name="Picture 9">
            <a:extLst>
              <a:ext uri="{FF2B5EF4-FFF2-40B4-BE49-F238E27FC236}">
                <a16:creationId xmlns:a16="http://schemas.microsoft.com/office/drawing/2014/main" id="{54B501C2-5105-F485-E4AC-9418DBD9514D}"/>
              </a:ext>
            </a:extLst>
          </p:cNvPr>
          <p:cNvPicPr>
            <a:picLocks noChangeAspect="1"/>
          </p:cNvPicPr>
          <p:nvPr/>
        </p:nvPicPr>
        <p:blipFill>
          <a:blip r:embed="rId5"/>
          <a:stretch>
            <a:fillRect/>
          </a:stretch>
        </p:blipFill>
        <p:spPr>
          <a:xfrm>
            <a:off x="9838741" y="1785770"/>
            <a:ext cx="4536234" cy="2549562"/>
          </a:xfrm>
          <a:prstGeom prst="rect">
            <a:avLst/>
          </a:prstGeom>
        </p:spPr>
      </p:pic>
      <p:pic>
        <p:nvPicPr>
          <p:cNvPr id="12" name="Picture 11">
            <a:extLst>
              <a:ext uri="{FF2B5EF4-FFF2-40B4-BE49-F238E27FC236}">
                <a16:creationId xmlns:a16="http://schemas.microsoft.com/office/drawing/2014/main" id="{4A63BA83-B821-48E9-CEAC-87F74923BA6B}"/>
              </a:ext>
            </a:extLst>
          </p:cNvPr>
          <p:cNvPicPr>
            <a:picLocks noChangeAspect="1"/>
          </p:cNvPicPr>
          <p:nvPr/>
        </p:nvPicPr>
        <p:blipFill>
          <a:blip r:embed="rId6"/>
          <a:stretch>
            <a:fillRect/>
          </a:stretch>
        </p:blipFill>
        <p:spPr>
          <a:xfrm>
            <a:off x="269100" y="5077168"/>
            <a:ext cx="4536234" cy="2549562"/>
          </a:xfrm>
          <a:prstGeom prst="rect">
            <a:avLst/>
          </a:prstGeom>
        </p:spPr>
      </p:pic>
      <p:pic>
        <p:nvPicPr>
          <p:cNvPr id="14" name="Picture 13">
            <a:extLst>
              <a:ext uri="{FF2B5EF4-FFF2-40B4-BE49-F238E27FC236}">
                <a16:creationId xmlns:a16="http://schemas.microsoft.com/office/drawing/2014/main" id="{CB55E785-A4C4-3518-C39B-3FE909BE8FAF}"/>
              </a:ext>
            </a:extLst>
          </p:cNvPr>
          <p:cNvPicPr>
            <a:picLocks noChangeAspect="1"/>
          </p:cNvPicPr>
          <p:nvPr/>
        </p:nvPicPr>
        <p:blipFill>
          <a:blip r:embed="rId7"/>
          <a:stretch>
            <a:fillRect/>
          </a:stretch>
        </p:blipFill>
        <p:spPr>
          <a:xfrm>
            <a:off x="9838741" y="5077168"/>
            <a:ext cx="4536234" cy="2549562"/>
          </a:xfrm>
          <a:prstGeom prst="rect">
            <a:avLst/>
          </a:prstGeom>
        </p:spPr>
      </p:pic>
      <p:pic>
        <p:nvPicPr>
          <p:cNvPr id="16" name="Picture 15">
            <a:extLst>
              <a:ext uri="{FF2B5EF4-FFF2-40B4-BE49-F238E27FC236}">
                <a16:creationId xmlns:a16="http://schemas.microsoft.com/office/drawing/2014/main" id="{1D446B88-6EBB-A3AF-F4DD-064BF30E63C4}"/>
              </a:ext>
            </a:extLst>
          </p:cNvPr>
          <p:cNvPicPr>
            <a:picLocks noChangeAspect="1"/>
          </p:cNvPicPr>
          <p:nvPr/>
        </p:nvPicPr>
        <p:blipFill>
          <a:blip r:embed="rId8"/>
          <a:stretch>
            <a:fillRect/>
          </a:stretch>
        </p:blipFill>
        <p:spPr>
          <a:xfrm>
            <a:off x="5074434" y="5077168"/>
            <a:ext cx="4651320" cy="2614246"/>
          </a:xfrm>
          <a:prstGeom prst="rect">
            <a:avLst/>
          </a:prstGeom>
        </p:spPr>
      </p:pic>
    </p:spTree>
    <p:extLst>
      <p:ext uri="{BB962C8B-B14F-4D97-AF65-F5344CB8AC3E}">
        <p14:creationId xmlns:p14="http://schemas.microsoft.com/office/powerpoint/2010/main" val="1120748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sp>
        <p:nvSpPr>
          <p:cNvPr id="4" name="Text 2"/>
          <p:cNvSpPr/>
          <p:nvPr/>
        </p:nvSpPr>
        <p:spPr>
          <a:xfrm>
            <a:off x="436840" y="484836"/>
            <a:ext cx="13978890" cy="923189"/>
          </a:xfrm>
          <a:prstGeom prst="rect">
            <a:avLst/>
          </a:prstGeom>
          <a:noFill/>
          <a:ln/>
        </p:spPr>
        <p:txBody>
          <a:bodyPr wrap="square" rtlCol="0" anchor="t"/>
          <a:lstStyle/>
          <a:p>
            <a:pPr marL="0" indent="0" algn="ctr">
              <a:lnSpc>
                <a:spcPts val="5468"/>
              </a:lnSpc>
              <a:buNone/>
            </a:pPr>
            <a:r>
              <a:rPr lang="en-US" sz="4374" b="1" u="sng" dirty="0">
                <a:solidFill>
                  <a:srgbClr val="333F70"/>
                </a:solidFill>
                <a:latin typeface="Times New Roman" panose="02020603050405020304" pitchFamily="18" charset="0"/>
                <a:ea typeface="Unbounded" pitchFamily="34" charset="-122"/>
                <a:cs typeface="Times New Roman" panose="02020603050405020304" pitchFamily="18" charset="0"/>
              </a:rPr>
              <a:t>BENEFITS OF USING A HEALTH CARE CHATBOT</a:t>
            </a:r>
            <a:endParaRPr lang="en-US" sz="4374" u="sng" dirty="0">
              <a:latin typeface="Times New Roman" panose="02020603050405020304" pitchFamily="18" charset="0"/>
              <a:cs typeface="Times New Roman" panose="02020603050405020304" pitchFamily="18" charset="0"/>
            </a:endParaRPr>
          </a:p>
        </p:txBody>
      </p:sp>
      <p:sp>
        <p:nvSpPr>
          <p:cNvPr id="5" name="Shape 3"/>
          <p:cNvSpPr/>
          <p:nvPr/>
        </p:nvSpPr>
        <p:spPr>
          <a:xfrm>
            <a:off x="2037992" y="1896092"/>
            <a:ext cx="388739" cy="388739"/>
          </a:xfrm>
          <a:prstGeom prst="roundRect">
            <a:avLst>
              <a:gd name="adj" fmla="val 25722"/>
            </a:avLst>
          </a:prstGeom>
          <a:solidFill>
            <a:srgbClr val="D6F5EE"/>
          </a:solidFill>
          <a:ln w="7620">
            <a:solidFill>
              <a:srgbClr val="BCDBD4"/>
            </a:solidFill>
            <a:prstDash val="solid"/>
          </a:ln>
        </p:spPr>
        <p:txBody>
          <a:bodyPr/>
          <a:lstStyle/>
          <a:p>
            <a:endParaRPr lang="en-IN"/>
          </a:p>
        </p:txBody>
      </p:sp>
      <p:sp>
        <p:nvSpPr>
          <p:cNvPr id="6" name="Text 4"/>
          <p:cNvSpPr/>
          <p:nvPr/>
        </p:nvSpPr>
        <p:spPr>
          <a:xfrm>
            <a:off x="2648903" y="1899323"/>
            <a:ext cx="277749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Accessible 24/7</a:t>
            </a:r>
            <a:endParaRPr lang="en-US" sz="2187" dirty="0"/>
          </a:p>
        </p:txBody>
      </p:sp>
      <p:sp>
        <p:nvSpPr>
          <p:cNvPr id="7" name="Text 5"/>
          <p:cNvSpPr/>
          <p:nvPr/>
        </p:nvSpPr>
        <p:spPr>
          <a:xfrm>
            <a:off x="2648902" y="2481024"/>
            <a:ext cx="4555212" cy="1066205"/>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Chatbots provide round-the-clock assistance, offering immediate support for health inquiries.</a:t>
            </a:r>
            <a:endParaRPr lang="en-US" sz="1750" dirty="0"/>
          </a:p>
        </p:txBody>
      </p:sp>
      <p:sp>
        <p:nvSpPr>
          <p:cNvPr id="8" name="Shape 6"/>
          <p:cNvSpPr/>
          <p:nvPr/>
        </p:nvSpPr>
        <p:spPr>
          <a:xfrm>
            <a:off x="7426285" y="1899323"/>
            <a:ext cx="388739" cy="388739"/>
          </a:xfrm>
          <a:prstGeom prst="roundRect">
            <a:avLst>
              <a:gd name="adj" fmla="val 25722"/>
            </a:avLst>
          </a:prstGeom>
          <a:solidFill>
            <a:srgbClr val="D6F5EE"/>
          </a:solidFill>
          <a:ln w="7620">
            <a:solidFill>
              <a:srgbClr val="BCDBD4"/>
            </a:solidFill>
            <a:prstDash val="solid"/>
          </a:ln>
        </p:spPr>
        <p:txBody>
          <a:bodyPr/>
          <a:lstStyle/>
          <a:p>
            <a:endParaRPr lang="en-IN"/>
          </a:p>
        </p:txBody>
      </p:sp>
      <p:sp>
        <p:nvSpPr>
          <p:cNvPr id="9" name="Text 7"/>
          <p:cNvSpPr/>
          <p:nvPr/>
        </p:nvSpPr>
        <p:spPr>
          <a:xfrm>
            <a:off x="8037195" y="1899323"/>
            <a:ext cx="3159443"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Personalized Care</a:t>
            </a:r>
            <a:endParaRPr lang="en-US" sz="2187" dirty="0"/>
          </a:p>
        </p:txBody>
      </p:sp>
      <p:sp>
        <p:nvSpPr>
          <p:cNvPr id="10" name="Text 8"/>
          <p:cNvSpPr/>
          <p:nvPr/>
        </p:nvSpPr>
        <p:spPr>
          <a:xfrm>
            <a:off x="8037195" y="2481024"/>
            <a:ext cx="4555212" cy="1066205"/>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Customized recommendations and health advice tailored to the individual's needs and medical history.</a:t>
            </a:r>
            <a:endParaRPr lang="en-US" sz="1750" dirty="0"/>
          </a:p>
        </p:txBody>
      </p:sp>
      <p:sp>
        <p:nvSpPr>
          <p:cNvPr id="11" name="Shape 9"/>
          <p:cNvSpPr/>
          <p:nvPr/>
        </p:nvSpPr>
        <p:spPr>
          <a:xfrm>
            <a:off x="2037993" y="4387155"/>
            <a:ext cx="388739" cy="388739"/>
          </a:xfrm>
          <a:prstGeom prst="roundRect">
            <a:avLst>
              <a:gd name="adj" fmla="val 25722"/>
            </a:avLst>
          </a:prstGeom>
          <a:solidFill>
            <a:srgbClr val="D6F5EE"/>
          </a:solidFill>
          <a:ln w="7620">
            <a:solidFill>
              <a:srgbClr val="BCDBD4"/>
            </a:solidFill>
            <a:prstDash val="solid"/>
          </a:ln>
        </p:spPr>
        <p:txBody>
          <a:bodyPr/>
          <a:lstStyle/>
          <a:p>
            <a:endParaRPr lang="en-IN"/>
          </a:p>
        </p:txBody>
      </p:sp>
      <p:sp>
        <p:nvSpPr>
          <p:cNvPr id="12" name="Text 10"/>
          <p:cNvSpPr/>
          <p:nvPr/>
        </p:nvSpPr>
        <p:spPr>
          <a:xfrm>
            <a:off x="2648902" y="4362807"/>
            <a:ext cx="402967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Educational Resources</a:t>
            </a:r>
            <a:endParaRPr lang="en-US" sz="2187" dirty="0"/>
          </a:p>
        </p:txBody>
      </p:sp>
      <p:sp>
        <p:nvSpPr>
          <p:cNvPr id="13" name="Text 11"/>
          <p:cNvSpPr/>
          <p:nvPr/>
        </p:nvSpPr>
        <p:spPr>
          <a:xfrm>
            <a:off x="2648902" y="4992468"/>
            <a:ext cx="4555212" cy="1066205"/>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Delivers relevant health information, promoting better understanding and awareness of medical conditions.</a:t>
            </a:r>
            <a:endParaRPr lang="en-US" sz="1750" dirty="0"/>
          </a:p>
        </p:txBody>
      </p:sp>
      <p:sp>
        <p:nvSpPr>
          <p:cNvPr id="14" name="Shape 12"/>
          <p:cNvSpPr/>
          <p:nvPr/>
        </p:nvSpPr>
        <p:spPr>
          <a:xfrm>
            <a:off x="7426285" y="4362807"/>
            <a:ext cx="388739" cy="388739"/>
          </a:xfrm>
          <a:prstGeom prst="roundRect">
            <a:avLst>
              <a:gd name="adj" fmla="val 25722"/>
            </a:avLst>
          </a:prstGeom>
          <a:solidFill>
            <a:srgbClr val="D6F5EE"/>
          </a:solidFill>
          <a:ln w="7620">
            <a:solidFill>
              <a:srgbClr val="BCDBD4"/>
            </a:solidFill>
            <a:prstDash val="solid"/>
          </a:ln>
        </p:spPr>
        <p:txBody>
          <a:bodyPr/>
          <a:lstStyle/>
          <a:p>
            <a:endParaRPr lang="en-IN"/>
          </a:p>
        </p:txBody>
      </p:sp>
      <p:sp>
        <p:nvSpPr>
          <p:cNvPr id="15" name="Text 13"/>
          <p:cNvSpPr/>
          <p:nvPr/>
        </p:nvSpPr>
        <p:spPr>
          <a:xfrm>
            <a:off x="8037195" y="4362807"/>
            <a:ext cx="4185999"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Reduction in Wait Times</a:t>
            </a:r>
            <a:endParaRPr lang="en-US" sz="2187" dirty="0"/>
          </a:p>
        </p:txBody>
      </p:sp>
      <p:sp>
        <p:nvSpPr>
          <p:cNvPr id="16" name="Text 14"/>
          <p:cNvSpPr/>
          <p:nvPr/>
        </p:nvSpPr>
        <p:spPr>
          <a:xfrm>
            <a:off x="8037195" y="4992467"/>
            <a:ext cx="4555212" cy="1066205"/>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Minimizes delays for appointments and inquiries, enhancing overall efficiency in healthcare delivery.</a:t>
            </a:r>
            <a:endParaRPr lang="en-US" sz="1750" dirty="0"/>
          </a:p>
        </p:txBody>
      </p:sp>
    </p:spTree>
    <p:extLst>
      <p:ext uri="{BB962C8B-B14F-4D97-AF65-F5344CB8AC3E}">
        <p14:creationId xmlns:p14="http://schemas.microsoft.com/office/powerpoint/2010/main" val="2098133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sp>
        <p:nvSpPr>
          <p:cNvPr id="5" name="Text 2"/>
          <p:cNvSpPr/>
          <p:nvPr/>
        </p:nvSpPr>
        <p:spPr>
          <a:xfrm>
            <a:off x="3576399" y="277129"/>
            <a:ext cx="7477601" cy="967438"/>
          </a:xfrm>
          <a:prstGeom prst="rect">
            <a:avLst/>
          </a:prstGeom>
          <a:noFill/>
          <a:ln/>
        </p:spPr>
        <p:txBody>
          <a:bodyPr wrap="square" rtlCol="0" anchor="t"/>
          <a:lstStyle/>
          <a:p>
            <a:pPr marL="0" indent="0" algn="ctr">
              <a:lnSpc>
                <a:spcPts val="6561"/>
              </a:lnSpc>
              <a:buNone/>
            </a:pPr>
            <a:r>
              <a:rPr lang="en-US" sz="5249" b="1" dirty="0">
                <a:solidFill>
                  <a:srgbClr val="333F70"/>
                </a:solidFill>
                <a:latin typeface="Times New Roman" panose="02020603050405020304" pitchFamily="18" charset="0"/>
                <a:ea typeface="Unbounded" pitchFamily="34" charset="-122"/>
                <a:cs typeface="Times New Roman" panose="02020603050405020304" pitchFamily="18" charset="0"/>
              </a:rPr>
              <a:t>HealthCare Chatbot</a:t>
            </a:r>
            <a:endParaRPr lang="en-US" sz="5249" dirty="0">
              <a:latin typeface="Times New Roman" panose="02020603050405020304" pitchFamily="18" charset="0"/>
              <a:cs typeface="Times New Roman" panose="02020603050405020304" pitchFamily="18" charset="0"/>
            </a:endParaRPr>
          </a:p>
        </p:txBody>
      </p:sp>
      <p:sp>
        <p:nvSpPr>
          <p:cNvPr id="6" name="Text 3"/>
          <p:cNvSpPr/>
          <p:nvPr/>
        </p:nvSpPr>
        <p:spPr>
          <a:xfrm>
            <a:off x="6319599" y="4501039"/>
            <a:ext cx="7477601" cy="1421606"/>
          </a:xfrm>
          <a:prstGeom prst="rect">
            <a:avLst/>
          </a:prstGeom>
          <a:noFill/>
          <a:ln/>
        </p:spPr>
        <p:txBody>
          <a:bodyPr wrap="square" rtlCol="0" anchor="t"/>
          <a:lstStyle/>
          <a:p>
            <a:pPr marL="0" indent="0">
              <a:lnSpc>
                <a:spcPts val="2799"/>
              </a:lnSpc>
              <a:buNone/>
            </a:pPr>
            <a:endParaRPr lang="en-US" sz="1750" dirty="0"/>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9" name="TextBox 8">
            <a:extLst>
              <a:ext uri="{FF2B5EF4-FFF2-40B4-BE49-F238E27FC236}">
                <a16:creationId xmlns:a16="http://schemas.microsoft.com/office/drawing/2014/main" id="{D4583DB8-55EB-B8E8-BF2D-EA8945151665}"/>
              </a:ext>
            </a:extLst>
          </p:cNvPr>
          <p:cNvSpPr txBox="1"/>
          <p:nvPr/>
        </p:nvSpPr>
        <p:spPr>
          <a:xfrm>
            <a:off x="6392510" y="1558022"/>
            <a:ext cx="1845377" cy="461665"/>
          </a:xfrm>
          <a:prstGeom prst="rect">
            <a:avLst/>
          </a:prstGeom>
          <a:noFill/>
        </p:spPr>
        <p:txBody>
          <a:bodyPr wrap="none" rtlCol="0">
            <a:spAutoFit/>
          </a:bodyPr>
          <a:lstStyle/>
          <a:p>
            <a:r>
              <a:rPr lang="en-US" sz="2400" u="sng" dirty="0">
                <a:solidFill>
                  <a:schemeClr val="accent5">
                    <a:lumMod val="75000"/>
                  </a:schemeClr>
                </a:solidFill>
                <a:latin typeface="Times New Roman" panose="02020603050405020304" pitchFamily="18" charset="0"/>
                <a:cs typeface="Times New Roman" panose="02020603050405020304" pitchFamily="18" charset="0"/>
              </a:rPr>
              <a:t>CONTENTS</a:t>
            </a:r>
            <a:r>
              <a:rPr lang="en-US" u="sng" dirty="0"/>
              <a:t> </a:t>
            </a:r>
            <a:endParaRPr lang="en-IN" u="sng" dirty="0"/>
          </a:p>
        </p:txBody>
      </p:sp>
      <p:sp>
        <p:nvSpPr>
          <p:cNvPr id="10" name="TextBox 9">
            <a:extLst>
              <a:ext uri="{FF2B5EF4-FFF2-40B4-BE49-F238E27FC236}">
                <a16:creationId xmlns:a16="http://schemas.microsoft.com/office/drawing/2014/main" id="{D2034030-E3D7-B4FE-CC67-1B0D7CAE336B}"/>
              </a:ext>
            </a:extLst>
          </p:cNvPr>
          <p:cNvSpPr txBox="1"/>
          <p:nvPr/>
        </p:nvSpPr>
        <p:spPr>
          <a:xfrm>
            <a:off x="8784550" y="2639616"/>
            <a:ext cx="3398899" cy="3416320"/>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UML Diagram’s</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Output Screenshots </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Benefits</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Features</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Chatbot work’s</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Challenges </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Future Scope </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Conclusion </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References </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2A1C36E-A083-222C-B8BD-696DE8BB7226}"/>
              </a:ext>
            </a:extLst>
          </p:cNvPr>
          <p:cNvSpPr txBox="1"/>
          <p:nvPr/>
        </p:nvSpPr>
        <p:spPr>
          <a:xfrm>
            <a:off x="3501301" y="2604274"/>
            <a:ext cx="3813897" cy="3785652"/>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Overview</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Abstract </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Literature Survey </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Existing System</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Proposed System </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System Requirements</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System Architecture </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Modules</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Data Collection </a:t>
            </a:r>
            <a:endParaRPr lang="en-IN" dirty="0"/>
          </a:p>
        </p:txBody>
      </p:sp>
    </p:spTree>
    <p:extLst>
      <p:ext uri="{BB962C8B-B14F-4D97-AF65-F5344CB8AC3E}">
        <p14:creationId xmlns:p14="http://schemas.microsoft.com/office/powerpoint/2010/main" val="1631111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dirty="0"/>
          </a:p>
        </p:txBody>
      </p:sp>
      <p:sp>
        <p:nvSpPr>
          <p:cNvPr id="4" name="Text 2"/>
          <p:cNvSpPr/>
          <p:nvPr/>
        </p:nvSpPr>
        <p:spPr>
          <a:xfrm>
            <a:off x="308611" y="984388"/>
            <a:ext cx="14321789" cy="991559"/>
          </a:xfrm>
          <a:prstGeom prst="rect">
            <a:avLst/>
          </a:prstGeom>
          <a:noFill/>
          <a:ln/>
        </p:spPr>
        <p:txBody>
          <a:bodyPr wrap="square" rtlCol="0" anchor="t"/>
          <a:lstStyle/>
          <a:p>
            <a:pPr marL="0" indent="0">
              <a:lnSpc>
                <a:spcPts val="5468"/>
              </a:lnSpc>
              <a:buNone/>
            </a:pPr>
            <a:r>
              <a:rPr lang="en-US" sz="4000" b="1" u="sng" dirty="0">
                <a:solidFill>
                  <a:srgbClr val="333F70"/>
                </a:solidFill>
                <a:latin typeface="Times New Roman" panose="02020603050405020304" pitchFamily="18" charset="0"/>
                <a:ea typeface="Unbounded" pitchFamily="34" charset="-122"/>
                <a:cs typeface="Times New Roman" panose="02020603050405020304" pitchFamily="18" charset="0"/>
              </a:rPr>
              <a:t>FEATURES OF AN ADVANCED HEALTH CARE CHATBOT</a:t>
            </a:r>
            <a:endParaRPr lang="en-US" sz="4000" u="sng" dirty="0">
              <a:latin typeface="Times New Roman" panose="02020603050405020304" pitchFamily="18" charset="0"/>
              <a:cs typeface="Times New Roman" panose="02020603050405020304" pitchFamily="18" charset="0"/>
            </a:endParaRPr>
          </a:p>
        </p:txBody>
      </p:sp>
      <p:sp>
        <p:nvSpPr>
          <p:cNvPr id="5" name="Text 3"/>
          <p:cNvSpPr/>
          <p:nvPr/>
        </p:nvSpPr>
        <p:spPr>
          <a:xfrm>
            <a:off x="1424299" y="2489054"/>
            <a:ext cx="2232065" cy="1041559"/>
          </a:xfrm>
          <a:prstGeom prst="rect">
            <a:avLst/>
          </a:prstGeom>
          <a:noFill/>
          <a:ln/>
        </p:spPr>
        <p:txBody>
          <a:bodyPr wrap="square" rtlCol="0" anchor="t"/>
          <a:lstStyle/>
          <a:p>
            <a:pPr marL="0" indent="0">
              <a:lnSpc>
                <a:spcPts val="2734"/>
              </a:lnSpc>
              <a:buNone/>
            </a:pPr>
            <a:r>
              <a:rPr lang="en-US" sz="2400" b="1" dirty="0">
                <a:solidFill>
                  <a:srgbClr val="333F70"/>
                </a:solidFill>
                <a:latin typeface="Unbounded" pitchFamily="34" charset="0"/>
                <a:ea typeface="Unbounded" pitchFamily="34" charset="-122"/>
                <a:cs typeface="Unbounded" pitchFamily="34" charset="-120"/>
              </a:rPr>
              <a:t>Personalized Health Advice</a:t>
            </a:r>
            <a:endParaRPr lang="en-US" sz="2400" dirty="0"/>
          </a:p>
        </p:txBody>
      </p:sp>
      <p:sp>
        <p:nvSpPr>
          <p:cNvPr id="6" name="Text 4"/>
          <p:cNvSpPr/>
          <p:nvPr/>
        </p:nvSpPr>
        <p:spPr>
          <a:xfrm>
            <a:off x="1228262" y="3853219"/>
            <a:ext cx="2624138" cy="1899922"/>
          </a:xfrm>
          <a:prstGeom prst="rect">
            <a:avLst/>
          </a:prstGeom>
          <a:noFill/>
          <a:ln/>
        </p:spPr>
        <p:txBody>
          <a:bodyPr wrap="square" rtlCol="0" anchor="t"/>
          <a:lstStyle/>
          <a:p>
            <a:pPr marL="0" indent="0" algn="just">
              <a:lnSpc>
                <a:spcPts val="2799"/>
              </a:lnSpc>
              <a:buNone/>
            </a:pPr>
            <a:r>
              <a:rPr lang="en-US" sz="2000" dirty="0">
                <a:solidFill>
                  <a:srgbClr val="333F70"/>
                </a:solidFill>
                <a:latin typeface="Times New Roman" panose="02020603050405020304" pitchFamily="18" charset="0"/>
                <a:ea typeface="Open Sans" pitchFamily="34" charset="-122"/>
                <a:cs typeface="Times New Roman" panose="02020603050405020304" pitchFamily="18" charset="0"/>
              </a:rPr>
              <a:t>Advanced chatbots can provide tailored health recommendations based on user input and medical history.</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4658062" y="2489054"/>
            <a:ext cx="2232065" cy="347186"/>
          </a:xfrm>
          <a:prstGeom prst="rect">
            <a:avLst/>
          </a:prstGeom>
          <a:noFill/>
          <a:ln/>
        </p:spPr>
        <p:txBody>
          <a:bodyPr wrap="none" rtlCol="0" anchor="t"/>
          <a:lstStyle/>
          <a:p>
            <a:pPr marL="0" indent="0">
              <a:lnSpc>
                <a:spcPts val="2734"/>
              </a:lnSpc>
              <a:buNone/>
            </a:pPr>
            <a:r>
              <a:rPr lang="en-US" sz="2400" b="1" dirty="0">
                <a:solidFill>
                  <a:srgbClr val="333F70"/>
                </a:solidFill>
                <a:latin typeface="Unbounded" pitchFamily="34" charset="0"/>
                <a:ea typeface="Unbounded" pitchFamily="34" charset="-122"/>
                <a:cs typeface="Unbounded" pitchFamily="34" charset="-120"/>
              </a:rPr>
              <a:t>24/7 Access</a:t>
            </a:r>
            <a:endParaRPr lang="en-US" sz="2400" dirty="0"/>
          </a:p>
        </p:txBody>
      </p:sp>
      <p:sp>
        <p:nvSpPr>
          <p:cNvPr id="8" name="Text 6"/>
          <p:cNvSpPr/>
          <p:nvPr/>
        </p:nvSpPr>
        <p:spPr>
          <a:xfrm>
            <a:off x="4450745" y="3878516"/>
            <a:ext cx="2439382" cy="1896228"/>
          </a:xfrm>
          <a:prstGeom prst="rect">
            <a:avLst/>
          </a:prstGeom>
          <a:noFill/>
          <a:ln/>
        </p:spPr>
        <p:txBody>
          <a:bodyPr wrap="square" rtlCol="0" anchor="t"/>
          <a:lstStyle/>
          <a:p>
            <a:pPr marL="0" indent="0" algn="just">
              <a:lnSpc>
                <a:spcPts val="2799"/>
              </a:lnSpc>
              <a:buNone/>
            </a:pPr>
            <a:r>
              <a:rPr lang="en-US" sz="2000" dirty="0">
                <a:solidFill>
                  <a:srgbClr val="333F70"/>
                </a:solidFill>
                <a:latin typeface="Times New Roman" panose="02020603050405020304" pitchFamily="18" charset="0"/>
                <a:ea typeface="Open Sans" pitchFamily="34" charset="-122"/>
                <a:cs typeface="Times New Roman" panose="02020603050405020304" pitchFamily="18" charset="0"/>
              </a:rPr>
              <a:t>Users can access the chatbot at any time for quick responses to health-related queries.</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7461146" y="2242183"/>
            <a:ext cx="2232065" cy="1388745"/>
          </a:xfrm>
          <a:prstGeom prst="rect">
            <a:avLst/>
          </a:prstGeom>
          <a:noFill/>
          <a:ln/>
        </p:spPr>
        <p:txBody>
          <a:bodyPr wrap="square" rtlCol="0" anchor="t"/>
          <a:lstStyle/>
          <a:p>
            <a:pPr marL="0" indent="0">
              <a:lnSpc>
                <a:spcPts val="2734"/>
              </a:lnSpc>
              <a:buNone/>
            </a:pPr>
            <a:r>
              <a:rPr lang="en-US" sz="2400" b="1" dirty="0">
                <a:solidFill>
                  <a:srgbClr val="333F70"/>
                </a:solidFill>
                <a:latin typeface="Unbounded" pitchFamily="34" charset="0"/>
                <a:ea typeface="Unbounded" pitchFamily="34" charset="-122"/>
                <a:cs typeface="Unbounded" pitchFamily="34" charset="-120"/>
              </a:rPr>
              <a:t>Integration with Wearable Devices</a:t>
            </a:r>
            <a:endParaRPr lang="en-US" sz="2400" dirty="0"/>
          </a:p>
        </p:txBody>
      </p:sp>
      <p:sp>
        <p:nvSpPr>
          <p:cNvPr id="10" name="Text 8"/>
          <p:cNvSpPr/>
          <p:nvPr/>
        </p:nvSpPr>
        <p:spPr>
          <a:xfrm>
            <a:off x="7488472" y="3853219"/>
            <a:ext cx="2685925" cy="1881285"/>
          </a:xfrm>
          <a:prstGeom prst="rect">
            <a:avLst/>
          </a:prstGeom>
          <a:noFill/>
          <a:ln/>
        </p:spPr>
        <p:txBody>
          <a:bodyPr wrap="square" rtlCol="0" anchor="t"/>
          <a:lstStyle/>
          <a:p>
            <a:pPr marL="0" indent="0" algn="just">
              <a:lnSpc>
                <a:spcPts val="2799"/>
              </a:lnSpc>
              <a:buNone/>
            </a:pPr>
            <a:r>
              <a:rPr lang="en-US" sz="2000" dirty="0">
                <a:solidFill>
                  <a:srgbClr val="333F70"/>
                </a:solidFill>
                <a:latin typeface="Times New Roman" panose="02020603050405020304" pitchFamily="18" charset="0"/>
                <a:ea typeface="Open Sans" pitchFamily="34" charset="-122"/>
                <a:cs typeface="Times New Roman" panose="02020603050405020304" pitchFamily="18" charset="0"/>
              </a:rPr>
              <a:t>The chatbot can sync with wearable tech to monitor and analyze real-time health data.</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11035579" y="2283701"/>
            <a:ext cx="2232065" cy="694373"/>
          </a:xfrm>
          <a:prstGeom prst="rect">
            <a:avLst/>
          </a:prstGeom>
          <a:noFill/>
          <a:ln/>
        </p:spPr>
        <p:txBody>
          <a:bodyPr wrap="square" rtlCol="0" anchor="t"/>
          <a:lstStyle/>
          <a:p>
            <a:pPr marL="0" indent="0">
              <a:lnSpc>
                <a:spcPts val="2734"/>
              </a:lnSpc>
              <a:buNone/>
            </a:pPr>
            <a:r>
              <a:rPr lang="en-US" sz="2400" b="1" dirty="0">
                <a:solidFill>
                  <a:srgbClr val="333F70"/>
                </a:solidFill>
                <a:latin typeface="Unbounded" pitchFamily="34" charset="0"/>
                <a:ea typeface="Unbounded" pitchFamily="34" charset="-122"/>
                <a:cs typeface="Unbounded" pitchFamily="34" charset="-120"/>
              </a:rPr>
              <a:t>Multilingual Capabilities</a:t>
            </a:r>
            <a:endParaRPr lang="en-US" sz="2400" dirty="0"/>
          </a:p>
        </p:txBody>
      </p:sp>
      <p:sp>
        <p:nvSpPr>
          <p:cNvPr id="12" name="Text 10"/>
          <p:cNvSpPr/>
          <p:nvPr/>
        </p:nvSpPr>
        <p:spPr>
          <a:xfrm>
            <a:off x="10748984" y="3905226"/>
            <a:ext cx="3306829" cy="1985847"/>
          </a:xfrm>
          <a:prstGeom prst="rect">
            <a:avLst/>
          </a:prstGeom>
          <a:noFill/>
          <a:ln/>
        </p:spPr>
        <p:txBody>
          <a:bodyPr wrap="square" rtlCol="0" anchor="t"/>
          <a:lstStyle/>
          <a:p>
            <a:pPr marL="0" indent="0" algn="just">
              <a:lnSpc>
                <a:spcPts val="2799"/>
              </a:lnSpc>
              <a:buNone/>
            </a:pPr>
            <a:r>
              <a:rPr lang="en-US" sz="2000" dirty="0">
                <a:solidFill>
                  <a:srgbClr val="333F70"/>
                </a:solidFill>
                <a:latin typeface="Times New Roman" panose="02020603050405020304" pitchFamily="18" charset="0"/>
                <a:ea typeface="Open Sans" pitchFamily="34" charset="-122"/>
                <a:cs typeface="Times New Roman" panose="02020603050405020304" pitchFamily="18" charset="0"/>
              </a:rPr>
              <a:t>Capable of communicating in multiple languages to accommodate diverse user populations.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sp>
        <p:nvSpPr>
          <p:cNvPr id="5" name="Text 2"/>
          <p:cNvSpPr/>
          <p:nvPr/>
        </p:nvSpPr>
        <p:spPr>
          <a:xfrm>
            <a:off x="258184" y="276319"/>
            <a:ext cx="8692177" cy="1403171"/>
          </a:xfrm>
          <a:prstGeom prst="rect">
            <a:avLst/>
          </a:prstGeom>
          <a:noFill/>
          <a:ln/>
        </p:spPr>
        <p:txBody>
          <a:bodyPr wrap="square" rtlCol="0" anchor="t"/>
          <a:lstStyle/>
          <a:p>
            <a:pPr marL="0" indent="0" algn="ctr">
              <a:lnSpc>
                <a:spcPts val="5468"/>
              </a:lnSpc>
              <a:buNone/>
            </a:pPr>
            <a:r>
              <a:rPr lang="en-US" sz="4374" b="1" u="sng" dirty="0">
                <a:solidFill>
                  <a:srgbClr val="333F70"/>
                </a:solidFill>
                <a:latin typeface="Times New Roman" panose="02020603050405020304" pitchFamily="18" charset="0"/>
                <a:ea typeface="Unbounded" pitchFamily="34" charset="-122"/>
                <a:cs typeface="Times New Roman" panose="02020603050405020304" pitchFamily="18" charset="0"/>
              </a:rPr>
              <a:t>HOW A HEALTH CARE CHATBOT WORKS</a:t>
            </a:r>
            <a:endParaRPr lang="en-US" sz="4374" u="sng" dirty="0">
              <a:latin typeface="Times New Roman" panose="02020603050405020304" pitchFamily="18" charset="0"/>
              <a:cs typeface="Times New Roman" panose="02020603050405020304" pitchFamily="18" charset="0"/>
            </a:endParaRPr>
          </a:p>
        </p:txBody>
      </p:sp>
      <p:sp>
        <p:nvSpPr>
          <p:cNvPr id="6" name="Text 3"/>
          <p:cNvSpPr/>
          <p:nvPr/>
        </p:nvSpPr>
        <p:spPr>
          <a:xfrm>
            <a:off x="258184" y="2044063"/>
            <a:ext cx="8595359" cy="1066205"/>
          </a:xfrm>
          <a:prstGeom prst="rect">
            <a:avLst/>
          </a:prstGeom>
          <a:noFill/>
          <a:ln/>
        </p:spPr>
        <p:txBody>
          <a:bodyPr wrap="square" rtlCol="0" anchor="t"/>
          <a:lstStyle/>
          <a:p>
            <a:pPr marL="0" indent="0" algn="just">
              <a:lnSpc>
                <a:spcPts val="2799"/>
              </a:lnSpc>
              <a:buNone/>
            </a:pPr>
            <a:r>
              <a:rPr lang="en-US" sz="2800" dirty="0">
                <a:solidFill>
                  <a:srgbClr val="333F70"/>
                </a:solidFill>
                <a:latin typeface="Times New Roman" panose="02020603050405020304" pitchFamily="18" charset="0"/>
                <a:ea typeface="Open Sans" pitchFamily="34" charset="-122"/>
                <a:cs typeface="Times New Roman" panose="02020603050405020304" pitchFamily="18" charset="0"/>
              </a:rPr>
              <a:t>A health care chatbot works by using artificial intelligence to interact with users, analyze their input, and provide relevant information and assistance.</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274320" y="3193909"/>
            <a:ext cx="8595358" cy="1066205"/>
          </a:xfrm>
          <a:prstGeom prst="rect">
            <a:avLst/>
          </a:prstGeom>
          <a:noFill/>
          <a:ln/>
        </p:spPr>
        <p:txBody>
          <a:bodyPr wrap="square" rtlCol="0" anchor="t"/>
          <a:lstStyle/>
          <a:p>
            <a:pPr marL="0" indent="0" algn="just">
              <a:lnSpc>
                <a:spcPts val="2799"/>
              </a:lnSpc>
              <a:buNone/>
            </a:pPr>
            <a:r>
              <a:rPr lang="en-US" sz="2400" dirty="0">
                <a:solidFill>
                  <a:srgbClr val="333F70"/>
                </a:solidFill>
                <a:latin typeface="Times New Roman" panose="02020603050405020304" pitchFamily="18" charset="0"/>
                <a:ea typeface="Open Sans" pitchFamily="34" charset="-122"/>
                <a:cs typeface="Times New Roman" panose="02020603050405020304" pitchFamily="18" charset="0"/>
              </a:rPr>
              <a:t>It employs natural language processing to understand and respond to user queries efficiently, offering personalized recommendations and support.</a:t>
            </a:r>
            <a:endParaRPr lang="en-US" sz="2400" dirty="0">
              <a:latin typeface="Times New Roman" panose="02020603050405020304" pitchFamily="18" charset="0"/>
              <a:cs typeface="Times New Roman" panose="02020603050405020304" pitchFamily="18" charset="0"/>
            </a:endParaRPr>
          </a:p>
        </p:txBody>
      </p:sp>
      <p:pic>
        <p:nvPicPr>
          <p:cNvPr id="11" name="Image 0" descr="preencoded.png">
            <a:extLst>
              <a:ext uri="{FF2B5EF4-FFF2-40B4-BE49-F238E27FC236}">
                <a16:creationId xmlns:a16="http://schemas.microsoft.com/office/drawing/2014/main" id="{9B035FA4-A8E9-51A2-264B-13A2D170623B}"/>
              </a:ext>
            </a:extLst>
          </p:cNvPr>
          <p:cNvPicPr>
            <a:picLocks noChangeAspect="1"/>
          </p:cNvPicPr>
          <p:nvPr/>
        </p:nvPicPr>
        <p:blipFill>
          <a:blip r:embed="rId3"/>
          <a:stretch>
            <a:fillRect/>
          </a:stretch>
        </p:blipFill>
        <p:spPr>
          <a:xfrm>
            <a:off x="9143998" y="-1085930"/>
            <a:ext cx="5486401" cy="9315530"/>
          </a:xfrm>
          <a:prstGeom prst="rect">
            <a:avLst/>
          </a:prstGeom>
        </p:spPr>
      </p:pic>
      <p:pic>
        <p:nvPicPr>
          <p:cNvPr id="14" name="Picture 2" descr="10 Significant Benefits Of Chatbots In Healthcare - BiPlus">
            <a:extLst>
              <a:ext uri="{FF2B5EF4-FFF2-40B4-BE49-F238E27FC236}">
                <a16:creationId xmlns:a16="http://schemas.microsoft.com/office/drawing/2014/main" id="{ACCAF6A6-E0A1-34C1-F454-FE859CDD2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7591" y="2193405"/>
            <a:ext cx="4019214" cy="38427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1B41A72-2157-BD5A-690F-817FAB8BE598}"/>
              </a:ext>
            </a:extLst>
          </p:cNvPr>
          <p:cNvSpPr txBox="1"/>
          <p:nvPr/>
        </p:nvSpPr>
        <p:spPr>
          <a:xfrm>
            <a:off x="10580143" y="1553002"/>
            <a:ext cx="2614110" cy="369332"/>
          </a:xfrm>
          <a:prstGeom prst="rect">
            <a:avLst/>
          </a:prstGeom>
          <a:noFill/>
        </p:spPr>
        <p:txBody>
          <a:bodyPr wrap="square">
            <a:spAutoFit/>
          </a:bodyPr>
          <a:lstStyle/>
          <a:p>
            <a:pPr algn="ctr"/>
            <a:r>
              <a:rPr lang="en-US" sz="1800" b="1" i="1" dirty="0">
                <a:latin typeface="Times New Roman" panose="02020603050405020304" pitchFamily="18" charset="0"/>
                <a:cs typeface="Times New Roman" panose="02020603050405020304" pitchFamily="18" charset="0"/>
              </a:rPr>
              <a:t>Healthcare ChatBot</a:t>
            </a:r>
            <a:endParaRPr lang="en-IN" sz="1800" b="1"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743885F-9FCB-9754-8213-0C1B85692EA3}"/>
              </a:ext>
            </a:extLst>
          </p:cNvPr>
          <p:cNvPicPr>
            <a:picLocks noChangeAspect="1"/>
          </p:cNvPicPr>
          <p:nvPr/>
        </p:nvPicPr>
        <p:blipFill>
          <a:blip r:embed="rId5"/>
          <a:stretch>
            <a:fillRect/>
          </a:stretch>
        </p:blipFill>
        <p:spPr>
          <a:xfrm>
            <a:off x="1841781" y="4691887"/>
            <a:ext cx="5524979" cy="29872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32219"/>
          </a:xfrm>
          <a:prstGeom prst="rect">
            <a:avLst/>
          </a:prstGeom>
          <a:solidFill>
            <a:srgbClr val="FFFFFF"/>
          </a:solidFill>
          <a:ln/>
        </p:spPr>
        <p:txBody>
          <a:bodyPr/>
          <a:lstStyle/>
          <a:p>
            <a:endParaRPr lang="en-IN" dirty="0"/>
          </a:p>
        </p:txBody>
      </p:sp>
      <p:sp>
        <p:nvSpPr>
          <p:cNvPr id="4" name="Text 2"/>
          <p:cNvSpPr/>
          <p:nvPr/>
        </p:nvSpPr>
        <p:spPr>
          <a:xfrm>
            <a:off x="516514" y="254971"/>
            <a:ext cx="11907637" cy="1961317"/>
          </a:xfrm>
          <a:prstGeom prst="rect">
            <a:avLst/>
          </a:prstGeom>
          <a:noFill/>
          <a:ln/>
        </p:spPr>
        <p:txBody>
          <a:bodyPr wrap="square" rtlCol="0" anchor="t"/>
          <a:lstStyle/>
          <a:p>
            <a:pPr marL="0" indent="0" algn="ctr">
              <a:lnSpc>
                <a:spcPts val="5148"/>
              </a:lnSpc>
              <a:buNone/>
            </a:pPr>
            <a:r>
              <a:rPr lang="en-US" sz="4119" b="1" u="sng" dirty="0">
                <a:solidFill>
                  <a:srgbClr val="333F70"/>
                </a:solidFill>
                <a:latin typeface="Times New Roman" panose="02020603050405020304" pitchFamily="18" charset="0"/>
                <a:ea typeface="Unbounded" pitchFamily="34" charset="-122"/>
                <a:cs typeface="Times New Roman" panose="02020603050405020304" pitchFamily="18" charset="0"/>
              </a:rPr>
              <a:t>CHALLENGES IN DEVELOPING AN ADVANCED HEALTH CARE CHATBOT</a:t>
            </a:r>
            <a:endParaRPr lang="en-US" sz="4119" u="sng"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4010739" y="2955012"/>
            <a:ext cx="1639729" cy="1532453"/>
          </a:xfrm>
          <a:prstGeom prst="rect">
            <a:avLst/>
          </a:prstGeom>
        </p:spPr>
      </p:pic>
      <p:sp>
        <p:nvSpPr>
          <p:cNvPr id="6" name="Text 3"/>
          <p:cNvSpPr/>
          <p:nvPr/>
        </p:nvSpPr>
        <p:spPr>
          <a:xfrm>
            <a:off x="4762619" y="3710464"/>
            <a:ext cx="135969" cy="418505"/>
          </a:xfrm>
          <a:prstGeom prst="rect">
            <a:avLst/>
          </a:prstGeom>
          <a:noFill/>
          <a:ln/>
        </p:spPr>
        <p:txBody>
          <a:bodyPr wrap="none" rtlCol="0" anchor="t"/>
          <a:lstStyle/>
          <a:p>
            <a:pPr marL="0" indent="0" algn="ctr">
              <a:lnSpc>
                <a:spcPts val="3295"/>
              </a:lnSpc>
              <a:buNone/>
            </a:pPr>
            <a:r>
              <a:rPr lang="en-US" sz="2059" b="1" dirty="0">
                <a:solidFill>
                  <a:srgbClr val="333F70"/>
                </a:solidFill>
                <a:latin typeface="Unbounded" pitchFamily="34" charset="0"/>
                <a:ea typeface="Unbounded" pitchFamily="34" charset="-122"/>
                <a:cs typeface="Unbounded" pitchFamily="34" charset="-120"/>
              </a:rPr>
              <a:t>1</a:t>
            </a:r>
            <a:endParaRPr lang="en-US" sz="2059" dirty="0"/>
          </a:p>
        </p:txBody>
      </p:sp>
      <p:sp>
        <p:nvSpPr>
          <p:cNvPr id="7" name="Text 4"/>
          <p:cNvSpPr/>
          <p:nvPr/>
        </p:nvSpPr>
        <p:spPr>
          <a:xfrm>
            <a:off x="5859661" y="3327678"/>
            <a:ext cx="2615208" cy="326946"/>
          </a:xfrm>
          <a:prstGeom prst="rect">
            <a:avLst/>
          </a:prstGeom>
          <a:noFill/>
          <a:ln/>
        </p:spPr>
        <p:txBody>
          <a:bodyPr wrap="none" rtlCol="0" anchor="t"/>
          <a:lstStyle/>
          <a:p>
            <a:pPr marL="0" indent="0" algn="l">
              <a:lnSpc>
                <a:spcPts val="2574"/>
              </a:lnSpc>
              <a:buNone/>
            </a:pPr>
            <a:r>
              <a:rPr lang="en-US" sz="2059" b="1" dirty="0">
                <a:solidFill>
                  <a:srgbClr val="333F70"/>
                </a:solidFill>
                <a:latin typeface="Unbounded" pitchFamily="34" charset="0"/>
                <a:ea typeface="Unbounded" pitchFamily="34" charset="-122"/>
                <a:cs typeface="Unbounded" pitchFamily="34" charset="-120"/>
              </a:rPr>
              <a:t>Data Privacy</a:t>
            </a:r>
            <a:endParaRPr lang="en-US" sz="2059" dirty="0"/>
          </a:p>
        </p:txBody>
      </p:sp>
      <p:sp>
        <p:nvSpPr>
          <p:cNvPr id="8" name="Text 5"/>
          <p:cNvSpPr/>
          <p:nvPr/>
        </p:nvSpPr>
        <p:spPr>
          <a:xfrm>
            <a:off x="5859661" y="3780115"/>
            <a:ext cx="3922276" cy="334685"/>
          </a:xfrm>
          <a:prstGeom prst="rect">
            <a:avLst/>
          </a:prstGeom>
          <a:noFill/>
          <a:ln/>
        </p:spPr>
        <p:txBody>
          <a:bodyPr wrap="none" rtlCol="0" anchor="t"/>
          <a:lstStyle/>
          <a:p>
            <a:pPr marL="0" indent="0" algn="l">
              <a:lnSpc>
                <a:spcPts val="2636"/>
              </a:lnSpc>
              <a:buNone/>
            </a:pPr>
            <a:r>
              <a:rPr lang="en-US" sz="1647" dirty="0">
                <a:solidFill>
                  <a:srgbClr val="333F70"/>
                </a:solidFill>
                <a:latin typeface="Open Sans" pitchFamily="34" charset="0"/>
                <a:ea typeface="Open Sans" pitchFamily="34" charset="-122"/>
                <a:cs typeface="Open Sans" pitchFamily="34" charset="-120"/>
              </a:rPr>
              <a:t>Protecting sensitive medical information</a:t>
            </a:r>
            <a:endParaRPr lang="en-US" sz="1647" dirty="0"/>
          </a:p>
        </p:txBody>
      </p:sp>
      <p:sp>
        <p:nvSpPr>
          <p:cNvPr id="9" name="Shape 6"/>
          <p:cNvSpPr/>
          <p:nvPr/>
        </p:nvSpPr>
        <p:spPr>
          <a:xfrm>
            <a:off x="5702737" y="4489817"/>
            <a:ext cx="6529149" cy="20895"/>
          </a:xfrm>
          <a:prstGeom prst="roundRect">
            <a:avLst>
              <a:gd name="adj" fmla="val 450583"/>
            </a:avLst>
          </a:prstGeom>
          <a:solidFill>
            <a:srgbClr val="BCDBD4"/>
          </a:solidFill>
          <a:ln/>
        </p:spPr>
        <p:txBody>
          <a:bodyPr/>
          <a:lstStyle/>
          <a:p>
            <a:endParaRPr lang="en-IN"/>
          </a:p>
        </p:txBody>
      </p:sp>
      <p:pic>
        <p:nvPicPr>
          <p:cNvPr id="10" name="Image 1" descr="preencoded.png"/>
          <p:cNvPicPr>
            <a:picLocks noChangeAspect="1"/>
          </p:cNvPicPr>
          <p:nvPr/>
        </p:nvPicPr>
        <p:blipFill>
          <a:blip r:embed="rId4"/>
          <a:stretch>
            <a:fillRect/>
          </a:stretch>
        </p:blipFill>
        <p:spPr>
          <a:xfrm>
            <a:off x="3190875" y="4539734"/>
            <a:ext cx="3279458" cy="1532453"/>
          </a:xfrm>
          <a:prstGeom prst="rect">
            <a:avLst/>
          </a:prstGeom>
        </p:spPr>
      </p:pic>
      <p:sp>
        <p:nvSpPr>
          <p:cNvPr id="11" name="Text 7"/>
          <p:cNvSpPr/>
          <p:nvPr/>
        </p:nvSpPr>
        <p:spPr>
          <a:xfrm>
            <a:off x="4721304" y="5096708"/>
            <a:ext cx="218361" cy="418505"/>
          </a:xfrm>
          <a:prstGeom prst="rect">
            <a:avLst/>
          </a:prstGeom>
          <a:noFill/>
          <a:ln/>
        </p:spPr>
        <p:txBody>
          <a:bodyPr wrap="none" rtlCol="0" anchor="t"/>
          <a:lstStyle/>
          <a:p>
            <a:pPr marL="0" indent="0" algn="ctr">
              <a:lnSpc>
                <a:spcPts val="3295"/>
              </a:lnSpc>
              <a:buNone/>
            </a:pPr>
            <a:r>
              <a:rPr lang="en-US" sz="2059" b="1" dirty="0">
                <a:solidFill>
                  <a:srgbClr val="333F70"/>
                </a:solidFill>
                <a:latin typeface="Unbounded" pitchFamily="34" charset="0"/>
                <a:ea typeface="Unbounded" pitchFamily="34" charset="-122"/>
                <a:cs typeface="Unbounded" pitchFamily="34" charset="-120"/>
              </a:rPr>
              <a:t>2</a:t>
            </a:r>
            <a:endParaRPr lang="en-US" sz="2059" dirty="0"/>
          </a:p>
        </p:txBody>
      </p:sp>
      <p:sp>
        <p:nvSpPr>
          <p:cNvPr id="12" name="Text 8"/>
          <p:cNvSpPr/>
          <p:nvPr/>
        </p:nvSpPr>
        <p:spPr>
          <a:xfrm>
            <a:off x="6679525" y="4912400"/>
            <a:ext cx="3960971" cy="326946"/>
          </a:xfrm>
          <a:prstGeom prst="rect">
            <a:avLst/>
          </a:prstGeom>
          <a:noFill/>
          <a:ln/>
        </p:spPr>
        <p:txBody>
          <a:bodyPr wrap="none" rtlCol="0" anchor="t"/>
          <a:lstStyle/>
          <a:p>
            <a:pPr marL="0" indent="0" algn="l">
              <a:lnSpc>
                <a:spcPts val="2574"/>
              </a:lnSpc>
              <a:buNone/>
            </a:pPr>
            <a:r>
              <a:rPr lang="en-US" sz="2059" b="1" dirty="0">
                <a:solidFill>
                  <a:srgbClr val="333F70"/>
                </a:solidFill>
                <a:latin typeface="Unbounded" pitchFamily="34" charset="0"/>
                <a:ea typeface="Unbounded" pitchFamily="34" charset="-122"/>
                <a:cs typeface="Unbounded" pitchFamily="34" charset="-120"/>
              </a:rPr>
              <a:t>Accuracy and Reliability</a:t>
            </a:r>
            <a:endParaRPr lang="en-US" sz="2059" dirty="0"/>
          </a:p>
        </p:txBody>
      </p:sp>
      <p:sp>
        <p:nvSpPr>
          <p:cNvPr id="13" name="Text 9"/>
          <p:cNvSpPr/>
          <p:nvPr/>
        </p:nvSpPr>
        <p:spPr>
          <a:xfrm>
            <a:off x="6679525" y="5364837"/>
            <a:ext cx="3960971" cy="334685"/>
          </a:xfrm>
          <a:prstGeom prst="rect">
            <a:avLst/>
          </a:prstGeom>
          <a:noFill/>
          <a:ln/>
        </p:spPr>
        <p:txBody>
          <a:bodyPr wrap="none" rtlCol="0" anchor="t"/>
          <a:lstStyle/>
          <a:p>
            <a:pPr marL="0" indent="0" algn="l">
              <a:lnSpc>
                <a:spcPts val="2636"/>
              </a:lnSpc>
              <a:buNone/>
            </a:pPr>
            <a:r>
              <a:rPr lang="en-US" sz="1647" dirty="0">
                <a:solidFill>
                  <a:srgbClr val="333F70"/>
                </a:solidFill>
                <a:latin typeface="Open Sans" pitchFamily="34" charset="0"/>
                <a:ea typeface="Open Sans" pitchFamily="34" charset="-122"/>
                <a:cs typeface="Open Sans" pitchFamily="34" charset="-120"/>
              </a:rPr>
              <a:t>Ensuring correct diagnosis and advice</a:t>
            </a:r>
            <a:endParaRPr lang="en-US" sz="1647" dirty="0"/>
          </a:p>
        </p:txBody>
      </p:sp>
      <p:sp>
        <p:nvSpPr>
          <p:cNvPr id="14" name="Shape 10"/>
          <p:cNvSpPr/>
          <p:nvPr/>
        </p:nvSpPr>
        <p:spPr>
          <a:xfrm>
            <a:off x="6522601" y="6074539"/>
            <a:ext cx="5709285" cy="20895"/>
          </a:xfrm>
          <a:prstGeom prst="roundRect">
            <a:avLst>
              <a:gd name="adj" fmla="val 450583"/>
            </a:avLst>
          </a:prstGeom>
          <a:solidFill>
            <a:srgbClr val="BCDBD4"/>
          </a:solidFill>
          <a:ln/>
        </p:spPr>
        <p:txBody>
          <a:bodyPr/>
          <a:lstStyle/>
          <a:p>
            <a:endParaRPr lang="en-IN"/>
          </a:p>
        </p:txBody>
      </p:sp>
      <p:pic>
        <p:nvPicPr>
          <p:cNvPr id="15" name="Image 2" descr="preencoded.png"/>
          <p:cNvPicPr>
            <a:picLocks noChangeAspect="1"/>
          </p:cNvPicPr>
          <p:nvPr/>
        </p:nvPicPr>
        <p:blipFill>
          <a:blip r:embed="rId5"/>
          <a:stretch>
            <a:fillRect/>
          </a:stretch>
        </p:blipFill>
        <p:spPr>
          <a:xfrm>
            <a:off x="2371011" y="6124456"/>
            <a:ext cx="4919186" cy="1532453"/>
          </a:xfrm>
          <a:prstGeom prst="rect">
            <a:avLst/>
          </a:prstGeom>
        </p:spPr>
      </p:pic>
      <p:sp>
        <p:nvSpPr>
          <p:cNvPr id="16" name="Text 11"/>
          <p:cNvSpPr/>
          <p:nvPr/>
        </p:nvSpPr>
        <p:spPr>
          <a:xfrm>
            <a:off x="4720828" y="6681430"/>
            <a:ext cx="219432" cy="418505"/>
          </a:xfrm>
          <a:prstGeom prst="rect">
            <a:avLst/>
          </a:prstGeom>
          <a:noFill/>
          <a:ln/>
        </p:spPr>
        <p:txBody>
          <a:bodyPr wrap="none" rtlCol="0" anchor="t"/>
          <a:lstStyle/>
          <a:p>
            <a:pPr marL="0" indent="0" algn="ctr">
              <a:lnSpc>
                <a:spcPts val="3295"/>
              </a:lnSpc>
              <a:buNone/>
            </a:pPr>
            <a:r>
              <a:rPr lang="en-US" sz="2059" b="1" dirty="0">
                <a:solidFill>
                  <a:srgbClr val="333F70"/>
                </a:solidFill>
                <a:latin typeface="Unbounded" pitchFamily="34" charset="0"/>
                <a:ea typeface="Unbounded" pitchFamily="34" charset="-122"/>
                <a:cs typeface="Unbounded" pitchFamily="34" charset="-120"/>
              </a:rPr>
              <a:t>3</a:t>
            </a:r>
            <a:endParaRPr lang="en-US" sz="2059" dirty="0"/>
          </a:p>
        </p:txBody>
      </p:sp>
      <p:sp>
        <p:nvSpPr>
          <p:cNvPr id="17" name="Text 12"/>
          <p:cNvSpPr/>
          <p:nvPr/>
        </p:nvSpPr>
        <p:spPr>
          <a:xfrm>
            <a:off x="7499390" y="6333649"/>
            <a:ext cx="4575572" cy="653891"/>
          </a:xfrm>
          <a:prstGeom prst="rect">
            <a:avLst/>
          </a:prstGeom>
          <a:noFill/>
          <a:ln/>
        </p:spPr>
        <p:txBody>
          <a:bodyPr wrap="square" rtlCol="0" anchor="t"/>
          <a:lstStyle/>
          <a:p>
            <a:pPr marL="0" indent="0" algn="l">
              <a:lnSpc>
                <a:spcPts val="2574"/>
              </a:lnSpc>
              <a:buNone/>
            </a:pPr>
            <a:r>
              <a:rPr lang="en-US" sz="2059" b="1" dirty="0">
                <a:solidFill>
                  <a:srgbClr val="333F70"/>
                </a:solidFill>
                <a:latin typeface="Unbounded" pitchFamily="34" charset="0"/>
                <a:ea typeface="Unbounded" pitchFamily="34" charset="-122"/>
                <a:cs typeface="Unbounded" pitchFamily="34" charset="-120"/>
              </a:rPr>
              <a:t>Integration with Complex Systems</a:t>
            </a:r>
            <a:endParaRPr lang="en-US" sz="2059" dirty="0"/>
          </a:p>
        </p:txBody>
      </p:sp>
      <p:sp>
        <p:nvSpPr>
          <p:cNvPr id="18" name="Text 13"/>
          <p:cNvSpPr/>
          <p:nvPr/>
        </p:nvSpPr>
        <p:spPr>
          <a:xfrm>
            <a:off x="7499390" y="7113032"/>
            <a:ext cx="4575572" cy="334685"/>
          </a:xfrm>
          <a:prstGeom prst="rect">
            <a:avLst/>
          </a:prstGeom>
          <a:noFill/>
          <a:ln/>
        </p:spPr>
        <p:txBody>
          <a:bodyPr wrap="none" rtlCol="0" anchor="t"/>
          <a:lstStyle/>
          <a:p>
            <a:pPr marL="0" indent="0" algn="l">
              <a:lnSpc>
                <a:spcPts val="2636"/>
              </a:lnSpc>
              <a:buNone/>
            </a:pPr>
            <a:r>
              <a:rPr lang="en-US" sz="1647" dirty="0">
                <a:solidFill>
                  <a:srgbClr val="333F70"/>
                </a:solidFill>
                <a:latin typeface="Open Sans" pitchFamily="34" charset="0"/>
                <a:ea typeface="Open Sans" pitchFamily="34" charset="-122"/>
                <a:cs typeface="Open Sans" pitchFamily="34" charset="-120"/>
              </a:rPr>
              <a:t>Connecting with electronic health records</a:t>
            </a:r>
            <a:endParaRPr lang="en-US" sz="1647" dirty="0"/>
          </a:p>
        </p:txBody>
      </p:sp>
      <p:pic>
        <p:nvPicPr>
          <p:cNvPr id="19" name="Picture 18" descr="A cartoon of a robot&#10;&#10;Description automatically generated">
            <a:extLst>
              <a:ext uri="{FF2B5EF4-FFF2-40B4-BE49-F238E27FC236}">
                <a16:creationId xmlns:a16="http://schemas.microsoft.com/office/drawing/2014/main" id="{795BD105-F270-CAD4-6CB8-2FF732CE0D14}"/>
              </a:ext>
            </a:extLst>
          </p:cNvPr>
          <p:cNvPicPr>
            <a:picLocks noChangeAspect="1"/>
          </p:cNvPicPr>
          <p:nvPr/>
        </p:nvPicPr>
        <p:blipFill>
          <a:blip r:embed="rId6"/>
          <a:stretch>
            <a:fillRect/>
          </a:stretch>
        </p:blipFill>
        <p:spPr>
          <a:xfrm>
            <a:off x="12231886" y="575310"/>
            <a:ext cx="2201068" cy="165080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sp>
        <p:nvSpPr>
          <p:cNvPr id="4" name="Text 2"/>
          <p:cNvSpPr/>
          <p:nvPr/>
        </p:nvSpPr>
        <p:spPr>
          <a:xfrm>
            <a:off x="1527495" y="400334"/>
            <a:ext cx="11575288" cy="1501895"/>
          </a:xfrm>
          <a:prstGeom prst="rect">
            <a:avLst/>
          </a:prstGeom>
          <a:noFill/>
          <a:ln/>
        </p:spPr>
        <p:txBody>
          <a:bodyPr wrap="square" rtlCol="0" anchor="t"/>
          <a:lstStyle/>
          <a:p>
            <a:pPr marL="0" indent="0" algn="ctr">
              <a:lnSpc>
                <a:spcPts val="5468"/>
              </a:lnSpc>
              <a:buNone/>
            </a:pPr>
            <a:r>
              <a:rPr lang="en-US" sz="4374" b="1" dirty="0">
                <a:solidFill>
                  <a:srgbClr val="333F70"/>
                </a:solidFill>
                <a:latin typeface="Times New Roman" panose="02020603050405020304" pitchFamily="18" charset="0"/>
                <a:ea typeface="Unbounded" pitchFamily="34" charset="-122"/>
                <a:cs typeface="Times New Roman" panose="02020603050405020304" pitchFamily="18" charset="0"/>
              </a:rPr>
              <a:t>FUTURE TRENDS IN HEALTH CARE CHATBOT TECHNOLOGY</a:t>
            </a:r>
            <a:endParaRPr lang="en-US" sz="4374"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2037993" y="2658726"/>
            <a:ext cx="444341" cy="444341"/>
          </a:xfrm>
          <a:prstGeom prst="rect">
            <a:avLst/>
          </a:prstGeom>
        </p:spPr>
      </p:pic>
      <p:sp>
        <p:nvSpPr>
          <p:cNvPr id="6" name="Text 3"/>
          <p:cNvSpPr/>
          <p:nvPr/>
        </p:nvSpPr>
        <p:spPr>
          <a:xfrm>
            <a:off x="2037993" y="3390929"/>
            <a:ext cx="3295888" cy="694373"/>
          </a:xfrm>
          <a:prstGeom prst="rect">
            <a:avLst/>
          </a:prstGeom>
          <a:noFill/>
          <a:ln/>
        </p:spPr>
        <p:txBody>
          <a:bodyPr wrap="square" rtlCol="0" anchor="t"/>
          <a:lstStyle/>
          <a:p>
            <a:pPr marL="0" indent="0" algn="l">
              <a:lnSpc>
                <a:spcPts val="2734"/>
              </a:lnSpc>
              <a:buNone/>
            </a:pPr>
            <a:r>
              <a:rPr lang="en-US" sz="2187" b="1" dirty="0">
                <a:solidFill>
                  <a:srgbClr val="333F70"/>
                </a:solidFill>
                <a:latin typeface="Times New Roman" panose="02020603050405020304" pitchFamily="18" charset="0"/>
                <a:ea typeface="Unbounded" pitchFamily="34" charset="-122"/>
                <a:cs typeface="Times New Roman" panose="02020603050405020304" pitchFamily="18" charset="0"/>
              </a:rPr>
              <a:t>Advanced AI Integration</a:t>
            </a:r>
            <a:endParaRPr lang="en-US" sz="2187" dirty="0">
              <a:latin typeface="Times New Roman" panose="02020603050405020304" pitchFamily="18" charset="0"/>
              <a:cs typeface="Times New Roman" panose="02020603050405020304" pitchFamily="18" charset="0"/>
            </a:endParaRPr>
          </a:p>
        </p:txBody>
      </p:sp>
      <p:sp>
        <p:nvSpPr>
          <p:cNvPr id="7" name="Text 4"/>
          <p:cNvSpPr/>
          <p:nvPr/>
        </p:nvSpPr>
        <p:spPr>
          <a:xfrm>
            <a:off x="2037993" y="4580345"/>
            <a:ext cx="3295888" cy="1066205"/>
          </a:xfrm>
          <a:prstGeom prst="rect">
            <a:avLst/>
          </a:prstGeom>
          <a:noFill/>
          <a:ln/>
        </p:spPr>
        <p:txBody>
          <a:bodyPr wrap="square" rtlCol="0" anchor="t"/>
          <a:lstStyle/>
          <a:p>
            <a:pPr marL="0" indent="0" algn="just">
              <a:lnSpc>
                <a:spcPts val="2799"/>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AI will be seamlessly integrated for more accurate and personalized responses.</a:t>
            </a:r>
            <a:endParaRPr lang="en-US" sz="175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3"/>
          <a:stretch>
            <a:fillRect/>
          </a:stretch>
        </p:blipFill>
        <p:spPr>
          <a:xfrm>
            <a:off x="5667137" y="2658726"/>
            <a:ext cx="444341" cy="444341"/>
          </a:xfrm>
          <a:prstGeom prst="rect">
            <a:avLst/>
          </a:prstGeom>
        </p:spPr>
      </p:pic>
      <p:sp>
        <p:nvSpPr>
          <p:cNvPr id="9" name="Text 5"/>
          <p:cNvSpPr/>
          <p:nvPr/>
        </p:nvSpPr>
        <p:spPr>
          <a:xfrm>
            <a:off x="5667136" y="3420427"/>
            <a:ext cx="3296007" cy="694373"/>
          </a:xfrm>
          <a:prstGeom prst="rect">
            <a:avLst/>
          </a:prstGeom>
          <a:noFill/>
          <a:ln/>
        </p:spPr>
        <p:txBody>
          <a:bodyPr wrap="square" rtlCol="0" anchor="t"/>
          <a:lstStyle/>
          <a:p>
            <a:pPr marL="0" indent="0" algn="ctr">
              <a:lnSpc>
                <a:spcPts val="2734"/>
              </a:lnSpc>
              <a:buNone/>
            </a:pPr>
            <a:r>
              <a:rPr lang="en-US" sz="2187" b="1" dirty="0">
                <a:solidFill>
                  <a:srgbClr val="333F70"/>
                </a:solidFill>
                <a:latin typeface="Times New Roman" panose="02020603050405020304" pitchFamily="18" charset="0"/>
                <a:ea typeface="Unbounded" pitchFamily="34" charset="-122"/>
                <a:cs typeface="Times New Roman" panose="02020603050405020304" pitchFamily="18" charset="0"/>
              </a:rPr>
              <a:t>Personalized User Experience</a:t>
            </a:r>
            <a:endParaRPr lang="en-US" sz="2187" dirty="0">
              <a:latin typeface="Times New Roman" panose="02020603050405020304" pitchFamily="18" charset="0"/>
              <a:cs typeface="Times New Roman" panose="02020603050405020304" pitchFamily="18" charset="0"/>
            </a:endParaRPr>
          </a:p>
        </p:txBody>
      </p:sp>
      <p:sp>
        <p:nvSpPr>
          <p:cNvPr id="10" name="Text 6"/>
          <p:cNvSpPr/>
          <p:nvPr/>
        </p:nvSpPr>
        <p:spPr>
          <a:xfrm>
            <a:off x="5667137" y="4439593"/>
            <a:ext cx="3296007" cy="1421606"/>
          </a:xfrm>
          <a:prstGeom prst="rect">
            <a:avLst/>
          </a:prstGeom>
          <a:noFill/>
          <a:ln/>
        </p:spPr>
        <p:txBody>
          <a:bodyPr wrap="square" rtlCol="0" anchor="t"/>
          <a:lstStyle/>
          <a:p>
            <a:pPr marL="0" indent="0" algn="just">
              <a:lnSpc>
                <a:spcPts val="2799"/>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Chatbots will offer highly personalized interactions tailored to each user's unique needs.</a:t>
            </a:r>
            <a:endParaRPr lang="en-US" sz="1750" dirty="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3"/>
          <a:stretch>
            <a:fillRect/>
          </a:stretch>
        </p:blipFill>
        <p:spPr>
          <a:xfrm>
            <a:off x="9296281" y="2658725"/>
            <a:ext cx="444341" cy="444341"/>
          </a:xfrm>
          <a:prstGeom prst="rect">
            <a:avLst/>
          </a:prstGeom>
        </p:spPr>
      </p:pic>
      <p:sp>
        <p:nvSpPr>
          <p:cNvPr id="12" name="Text 7"/>
          <p:cNvSpPr/>
          <p:nvPr/>
        </p:nvSpPr>
        <p:spPr>
          <a:xfrm>
            <a:off x="9296281" y="3390928"/>
            <a:ext cx="3296007" cy="694373"/>
          </a:xfrm>
          <a:prstGeom prst="rect">
            <a:avLst/>
          </a:prstGeom>
          <a:noFill/>
          <a:ln/>
        </p:spPr>
        <p:txBody>
          <a:bodyPr wrap="square" rtlCol="0" anchor="t"/>
          <a:lstStyle/>
          <a:p>
            <a:pPr marL="0" indent="0" algn="ctr">
              <a:lnSpc>
                <a:spcPts val="2734"/>
              </a:lnSpc>
              <a:buNone/>
            </a:pPr>
            <a:r>
              <a:rPr lang="en-US" sz="2187" b="1" dirty="0">
                <a:solidFill>
                  <a:srgbClr val="333F70"/>
                </a:solidFill>
                <a:latin typeface="Times New Roman" panose="02020603050405020304" pitchFamily="18" charset="0"/>
                <a:ea typeface="Unbounded" pitchFamily="34" charset="-122"/>
                <a:cs typeface="Times New Roman" panose="02020603050405020304" pitchFamily="18" charset="0"/>
              </a:rPr>
              <a:t>Virtual Assistant Capabilities</a:t>
            </a:r>
            <a:endParaRPr lang="en-US" sz="2187" dirty="0">
              <a:latin typeface="Times New Roman" panose="02020603050405020304" pitchFamily="18" charset="0"/>
              <a:cs typeface="Times New Roman" panose="02020603050405020304" pitchFamily="18" charset="0"/>
            </a:endParaRPr>
          </a:p>
        </p:txBody>
      </p:sp>
      <p:sp>
        <p:nvSpPr>
          <p:cNvPr id="13" name="Text 8"/>
          <p:cNvSpPr/>
          <p:nvPr/>
        </p:nvSpPr>
        <p:spPr>
          <a:xfrm>
            <a:off x="9296280" y="4475856"/>
            <a:ext cx="3296007" cy="1421606"/>
          </a:xfrm>
          <a:prstGeom prst="rect">
            <a:avLst/>
          </a:prstGeom>
          <a:noFill/>
          <a:ln/>
        </p:spPr>
        <p:txBody>
          <a:bodyPr wrap="square" rtlCol="0" anchor="t"/>
          <a:lstStyle/>
          <a:p>
            <a:pPr marL="0" indent="0" algn="just">
              <a:lnSpc>
                <a:spcPts val="2799"/>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Health care chatbots will evolve into sophisticated virtual assistants with advanced functionalities.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486401" y="401765"/>
            <a:ext cx="9144000" cy="1556127"/>
          </a:xfrm>
          <a:prstGeom prst="rect">
            <a:avLst/>
          </a:prstGeom>
          <a:noFill/>
          <a:ln/>
        </p:spPr>
        <p:txBody>
          <a:bodyPr wrap="square" rtlCol="0" anchor="t"/>
          <a:lstStyle/>
          <a:p>
            <a:pPr marL="0" indent="0" algn="ctr">
              <a:lnSpc>
                <a:spcPts val="5468"/>
              </a:lnSpc>
              <a:buNone/>
            </a:pPr>
            <a:r>
              <a:rPr lang="en-US" sz="4374" b="1" u="sng" dirty="0">
                <a:solidFill>
                  <a:srgbClr val="333F70"/>
                </a:solidFill>
                <a:latin typeface="Times New Roman" panose="02020603050405020304" pitchFamily="18" charset="0"/>
                <a:ea typeface="Unbounded" pitchFamily="34" charset="-122"/>
                <a:cs typeface="Times New Roman" panose="02020603050405020304" pitchFamily="18" charset="0"/>
              </a:rPr>
              <a:t>CONCLUSION AND KEY TAKEAWAYS</a:t>
            </a:r>
            <a:endParaRPr lang="en-US" sz="4374" u="sng" dirty="0">
              <a:latin typeface="Times New Roman" panose="02020603050405020304" pitchFamily="18" charset="0"/>
              <a:cs typeface="Times New Roman" panose="02020603050405020304" pitchFamily="18" charset="0"/>
            </a:endParaRPr>
          </a:p>
        </p:txBody>
      </p:sp>
      <p:sp>
        <p:nvSpPr>
          <p:cNvPr id="6" name="Text 3"/>
          <p:cNvSpPr/>
          <p:nvPr/>
        </p:nvSpPr>
        <p:spPr>
          <a:xfrm>
            <a:off x="6319600" y="2779983"/>
            <a:ext cx="7477601" cy="3115208"/>
          </a:xfrm>
          <a:prstGeom prst="rect">
            <a:avLst/>
          </a:prstGeom>
          <a:noFill/>
          <a:ln/>
        </p:spPr>
        <p:txBody>
          <a:bodyPr wrap="square" rtlCol="0" anchor="t"/>
          <a:lstStyle/>
          <a:p>
            <a:pPr marL="0" indent="0" algn="just">
              <a:lnSpc>
                <a:spcPts val="2799"/>
              </a:lnSpc>
              <a:buNone/>
            </a:pPr>
            <a:r>
              <a:rPr lang="en-US" sz="2800" dirty="0">
                <a:solidFill>
                  <a:srgbClr val="333F70"/>
                </a:solidFill>
                <a:latin typeface="Times New Roman" panose="02020603050405020304" pitchFamily="18" charset="0"/>
                <a:ea typeface="Open Sans" pitchFamily="34" charset="-122"/>
                <a:cs typeface="Times New Roman" panose="02020603050405020304" pitchFamily="18" charset="0"/>
              </a:rPr>
              <a:t>Health care chatbots are revolutionizing the provision of medical information and support. They offer accessibility, convenience, and personalized assistance, leading to better health outcomes. However, ensuring privacy, security, and ethical use remains paramount. The future promises further innovation and integration opportunities within healthcare systems.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1482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401765"/>
            <a:ext cx="7477601" cy="910667"/>
          </a:xfrm>
          <a:prstGeom prst="rect">
            <a:avLst/>
          </a:prstGeom>
          <a:noFill/>
          <a:ln/>
        </p:spPr>
        <p:txBody>
          <a:bodyPr wrap="square" rtlCol="0" anchor="t"/>
          <a:lstStyle/>
          <a:p>
            <a:pPr marL="0" indent="0" algn="ctr">
              <a:lnSpc>
                <a:spcPts val="5468"/>
              </a:lnSpc>
              <a:buNone/>
            </a:pPr>
            <a:r>
              <a:rPr lang="en-US" sz="4374" b="1" u="sng" dirty="0">
                <a:latin typeface="Times New Roman" panose="02020603050405020304" pitchFamily="18" charset="0"/>
                <a:cs typeface="Times New Roman" panose="02020603050405020304" pitchFamily="18" charset="0"/>
              </a:rPr>
              <a:t>REFERENCES</a:t>
            </a:r>
            <a:r>
              <a:rPr lang="en-US" sz="4374" b="1" dirty="0">
                <a:latin typeface="Times New Roman" panose="02020603050405020304" pitchFamily="18" charset="0"/>
                <a:cs typeface="Times New Roman" panose="02020603050405020304" pitchFamily="18" charset="0"/>
              </a:rPr>
              <a:t> </a:t>
            </a:r>
          </a:p>
        </p:txBody>
      </p:sp>
      <p:sp>
        <p:nvSpPr>
          <p:cNvPr id="6" name="Text 3"/>
          <p:cNvSpPr/>
          <p:nvPr/>
        </p:nvSpPr>
        <p:spPr>
          <a:xfrm>
            <a:off x="5637007" y="1183341"/>
            <a:ext cx="8832028" cy="6777318"/>
          </a:xfrm>
          <a:prstGeom prst="rect">
            <a:avLst/>
          </a:prstGeom>
          <a:noFill/>
          <a:ln/>
        </p:spPr>
        <p:txBody>
          <a:bodyPr wrap="square" rtlCol="0" anchor="t"/>
          <a:lstStyle/>
          <a:p>
            <a:pPr algn="just">
              <a:lnSpc>
                <a:spcPct val="150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[1] M. Mittal, B. Gopi, D. Singh, 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Nagarwal</a:t>
            </a:r>
            <a:r>
              <a:rPr lang="en-US" dirty="0">
                <a:effectLst/>
                <a:latin typeface="Times New Roman" panose="02020603050405020304" pitchFamily="18" charset="0"/>
                <a:ea typeface="Calibri" panose="020F0502020204030204" pitchFamily="34" charset="0"/>
                <a:cs typeface="Times New Roman" panose="02020603050405020304" pitchFamily="18" charset="0"/>
              </a:rPr>
              <a:t>, P. Yadav, "Web-based chatbot for frequently asked queries (FAQ) in hospitals", Journal of Taibah University Medical Sciences, vol. 16, no. 5, pp. 740-746, 2021.</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 [2] R. B. Mathew, S. Varghese, S. E. Joy and S. S. Alex, "Chatbot for disease prediction and treatment recommendation using machine learning", 3rd Int. Conference on Trends in Electronics and Informatics, pp. 851-856, 2019.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[3] L.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Athota</a:t>
            </a:r>
            <a:r>
              <a:rPr lang="en-US" dirty="0">
                <a:effectLst/>
                <a:latin typeface="Times New Roman" panose="02020603050405020304" pitchFamily="18" charset="0"/>
                <a:ea typeface="Calibri" panose="020F0502020204030204" pitchFamily="34" charset="0"/>
                <a:cs typeface="Times New Roman" panose="02020603050405020304" pitchFamily="18" charset="0"/>
              </a:rPr>
              <a:t>, V. K. Shukla, N. Pandey and A. Rana, "Chatbot for healthcare system using artificial intelligence", 8th Int. Conference on Reliability, Infocom Technologies and Optimization, pp. 619-622, 2020.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[4] D. S. Rao, K. L. Srikanth, J.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Noshitha</a:t>
            </a:r>
            <a:r>
              <a:rPr lang="en-US" dirty="0">
                <a:effectLst/>
                <a:latin typeface="Times New Roman" panose="02020603050405020304" pitchFamily="18" charset="0"/>
                <a:ea typeface="Calibri" panose="020F0502020204030204" pitchFamily="34" charset="0"/>
                <a:cs typeface="Times New Roman" panose="02020603050405020304" pitchFamily="18" charset="0"/>
              </a:rPr>
              <a:t> P. Pratyusha, M.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Sucharitha</a:t>
            </a:r>
            <a:r>
              <a:rPr lang="en-US" dirty="0">
                <a:effectLst/>
                <a:latin typeface="Times New Roman" panose="02020603050405020304" pitchFamily="18" charset="0"/>
                <a:ea typeface="Calibri" panose="020F0502020204030204" pitchFamily="34" charset="0"/>
                <a:cs typeface="Times New Roman" panose="02020603050405020304" pitchFamily="18" charset="0"/>
              </a:rPr>
              <a:t>, M.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Tejaswini</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T. Ashwini, "Development of artificial intelligence based chatbot using deep neural network", In: P. Raju and P. K. Shukla (eds), SCRS conference proceedings on intelligent systems, pp.143-151, 2021.</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[5] J.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Weizenbaum</a:t>
            </a:r>
            <a:r>
              <a:rPr lang="en-US" dirty="0">
                <a:effectLst/>
                <a:latin typeface="Times New Roman" panose="02020603050405020304" pitchFamily="18" charset="0"/>
                <a:ea typeface="Calibri" panose="020F0502020204030204" pitchFamily="34" charset="0"/>
                <a:cs typeface="Times New Roman" panose="02020603050405020304" pitchFamily="18" charset="0"/>
              </a:rPr>
              <a:t>, “ELIZA- A computer program for the study of natural language communication between man and machine”, CACM, vol. 9, no. 7, pp. 36-43, 1996.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614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736199" y="3807237"/>
            <a:ext cx="7477601" cy="2005664"/>
          </a:xfrm>
          <a:prstGeom prst="rect">
            <a:avLst/>
          </a:prstGeom>
          <a:noFill/>
          <a:ln/>
        </p:spPr>
        <p:txBody>
          <a:bodyPr wrap="square" rtlCol="0" anchor="t"/>
          <a:lstStyle/>
          <a:p>
            <a:pPr marL="0" indent="0">
              <a:lnSpc>
                <a:spcPts val="5468"/>
              </a:lnSpc>
              <a:buNone/>
            </a:pPr>
            <a:r>
              <a:rPr lang="en-US" sz="7200" b="1" dirty="0">
                <a:solidFill>
                  <a:srgbClr val="333F70"/>
                </a:solidFill>
                <a:latin typeface="Times New Roman" panose="02020603050405020304" pitchFamily="18" charset="0"/>
                <a:ea typeface="Unbounded" pitchFamily="34" charset="-122"/>
                <a:cs typeface="Times New Roman" panose="02020603050405020304" pitchFamily="18" charset="0"/>
              </a:rPr>
              <a:t>THANK YOU </a:t>
            </a:r>
            <a:endParaRPr lang="en-US" sz="7200" dirty="0">
              <a:latin typeface="Times New Roman" panose="02020603050405020304" pitchFamily="18" charset="0"/>
              <a:cs typeface="Times New Roman" panose="02020603050405020304" pitchFamily="18" charset="0"/>
            </a:endParaRPr>
          </a:p>
        </p:txBody>
      </p:sp>
      <p:sp>
        <p:nvSpPr>
          <p:cNvPr id="6" name="Text 3"/>
          <p:cNvSpPr/>
          <p:nvPr/>
        </p:nvSpPr>
        <p:spPr>
          <a:xfrm>
            <a:off x="6319599" y="3909536"/>
            <a:ext cx="7477601" cy="2132409"/>
          </a:xfrm>
          <a:prstGeom prst="rect">
            <a:avLst/>
          </a:prstGeom>
          <a:noFill/>
          <a:ln/>
        </p:spPr>
        <p:txBody>
          <a:bodyPr wrap="square" rtlCol="0" anchor="t"/>
          <a:lstStyle/>
          <a:p>
            <a:pPr marL="0" indent="0">
              <a:lnSpc>
                <a:spcPts val="2799"/>
              </a:lnSpc>
              <a:buNone/>
            </a:pPr>
            <a:endParaRPr lang="en-US" sz="1750" dirty="0"/>
          </a:p>
        </p:txBody>
      </p:sp>
      <p:pic>
        <p:nvPicPr>
          <p:cNvPr id="7" name="Picture 6" descr="A cartoon of a robot waving&#10;&#10;Description automatically generated">
            <a:extLst>
              <a:ext uri="{FF2B5EF4-FFF2-40B4-BE49-F238E27FC236}">
                <a16:creationId xmlns:a16="http://schemas.microsoft.com/office/drawing/2014/main" id="{F5C276AB-D994-55D4-828C-E9CD77085EA7}"/>
              </a:ext>
            </a:extLst>
          </p:cNvPr>
          <p:cNvPicPr>
            <a:picLocks noChangeAspect="1"/>
          </p:cNvPicPr>
          <p:nvPr/>
        </p:nvPicPr>
        <p:blipFill>
          <a:blip r:embed="rId4"/>
          <a:stretch>
            <a:fillRect/>
          </a:stretch>
        </p:blipFill>
        <p:spPr>
          <a:xfrm>
            <a:off x="-134471" y="1237129"/>
            <a:ext cx="5755342" cy="5755342"/>
          </a:xfrm>
          <a:prstGeom prst="rect">
            <a:avLst/>
          </a:prstGeom>
        </p:spPr>
      </p:pic>
    </p:spTree>
    <p:extLst>
      <p:ext uri="{BB962C8B-B14F-4D97-AF65-F5344CB8AC3E}">
        <p14:creationId xmlns:p14="http://schemas.microsoft.com/office/powerpoint/2010/main" val="3226209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580529" y="108327"/>
            <a:ext cx="9144000" cy="978196"/>
          </a:xfrm>
          <a:prstGeom prst="rect">
            <a:avLst/>
          </a:prstGeom>
          <a:noFill/>
          <a:ln/>
        </p:spPr>
        <p:txBody>
          <a:bodyPr wrap="square" rtlCol="0" anchor="t"/>
          <a:lstStyle/>
          <a:p>
            <a:pPr marL="0" indent="0" algn="ctr">
              <a:lnSpc>
                <a:spcPts val="6561"/>
              </a:lnSpc>
              <a:buNone/>
            </a:pPr>
            <a:r>
              <a:rPr lang="en-US" sz="4400" b="1" u="sng" dirty="0">
                <a:solidFill>
                  <a:srgbClr val="333F70"/>
                </a:solidFill>
                <a:latin typeface="Times New Roman" panose="02020603050405020304" pitchFamily="18" charset="0"/>
                <a:ea typeface="Unbounded" pitchFamily="34" charset="-122"/>
                <a:cs typeface="Times New Roman" panose="02020603050405020304" pitchFamily="18" charset="0"/>
              </a:rPr>
              <a:t>ABSTRACT</a:t>
            </a:r>
            <a:r>
              <a:rPr lang="en-US" sz="5249" b="1" u="sng" dirty="0">
                <a:solidFill>
                  <a:srgbClr val="333F70"/>
                </a:solidFill>
                <a:latin typeface="Unbounded" pitchFamily="34" charset="0"/>
                <a:ea typeface="Unbounded" pitchFamily="34" charset="-122"/>
              </a:rPr>
              <a:t> </a:t>
            </a:r>
            <a:endParaRPr lang="en-US" sz="5249" u="sng" dirty="0"/>
          </a:p>
        </p:txBody>
      </p:sp>
      <p:sp>
        <p:nvSpPr>
          <p:cNvPr id="6" name="Text 3"/>
          <p:cNvSpPr/>
          <p:nvPr/>
        </p:nvSpPr>
        <p:spPr>
          <a:xfrm>
            <a:off x="5674658" y="1237131"/>
            <a:ext cx="8767482" cy="6841861"/>
          </a:xfrm>
          <a:prstGeom prst="rect">
            <a:avLst/>
          </a:prstGeom>
          <a:noFill/>
          <a:ln/>
        </p:spPr>
        <p:txBody>
          <a:bodyPr wrap="square" rtlCol="0" anchor="t"/>
          <a:lstStyle/>
          <a:p>
            <a:pPr marL="0" indent="0" algn="just">
              <a:lnSpc>
                <a:spcPts val="2799"/>
              </a:lnSpc>
              <a:buNone/>
            </a:pPr>
            <a:r>
              <a:rPr lang="en-US" sz="2400" dirty="0">
                <a:latin typeface="Times New Roman" panose="02020603050405020304" pitchFamily="18" charset="0"/>
                <a:cs typeface="Times New Roman" panose="02020603050405020304" pitchFamily="18" charset="0"/>
              </a:rPr>
              <a:t>Health care is very significant for you to live a well and healthy life. Often people do not know all the treatments or symptoms associated with a particular disease. For young people, users with the problem go to the hospital in person for a laborious test and it is very problematic to get a doctor's appointment for any health problems and managing phone calls. These types of problems can be solved by using Healthcare Chatbot by providing appropriate guidance regarding healthy living. The notion is to create a medical chatbot using Artificial Intelligence that can provide with the information and diagnose the disease and deliver basic information about the disease and when and where to consult a doctor. The effectiveness of medical chatbots rest on Natural language processing technique that helps users post their concerns about any disease and also their health. The user can ask any private question related to health care via chatbot without being actually present at the clinic or hospital. This will help reduce the cost of health care and improve access to medical information through medical chat-bot. The program development plan is to analyze customer feelings.</a:t>
            </a:r>
          </a:p>
          <a:p>
            <a:pPr marL="0" indent="0" algn="just">
              <a:lnSpc>
                <a:spcPts val="2799"/>
              </a:lnSpc>
              <a:buNone/>
            </a:pPr>
            <a:endParaRPr lang="en-US" sz="2400" dirty="0">
              <a:latin typeface="Times New Roman" panose="02020603050405020304" pitchFamily="18" charset="0"/>
              <a:cs typeface="Times New Roman" panose="02020603050405020304" pitchFamily="18"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8" name="TextBox 7">
            <a:extLst>
              <a:ext uri="{FF2B5EF4-FFF2-40B4-BE49-F238E27FC236}">
                <a16:creationId xmlns:a16="http://schemas.microsoft.com/office/drawing/2014/main" id="{B0AB9D5C-73EB-BAC3-CE48-851D9EDAD6D0}"/>
              </a:ext>
            </a:extLst>
          </p:cNvPr>
          <p:cNvSpPr txBox="1"/>
          <p:nvPr/>
        </p:nvSpPr>
        <p:spPr>
          <a:xfrm>
            <a:off x="188259" y="823175"/>
            <a:ext cx="5109882" cy="224676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OBJECTIVE</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This system is aimed to provide medical diagnosis, suggestions and remedies based on the symptoms of a patient. The communication for the patient will be done using an automated medical chatbot.</a:t>
            </a:r>
            <a:endParaRPr lang="en-IN" sz="2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B3A0892-C88E-8F6A-3126-80ED66E86CD5}"/>
              </a:ext>
            </a:extLst>
          </p:cNvPr>
          <p:cNvSpPr txBox="1"/>
          <p:nvPr/>
        </p:nvSpPr>
        <p:spPr>
          <a:xfrm>
            <a:off x="-935915" y="7577158"/>
            <a:ext cx="7358230" cy="369332"/>
          </a:xfrm>
          <a:prstGeom prst="rect">
            <a:avLst/>
          </a:prstGeom>
          <a:noFill/>
        </p:spPr>
        <p:txBody>
          <a:bodyPr wrap="square">
            <a:spAutoFit/>
          </a:bodyPr>
          <a:lstStyle/>
          <a:p>
            <a:pPr algn="ctr"/>
            <a:r>
              <a:rPr lang="en-US" sz="1800" b="1" i="1" dirty="0">
                <a:latin typeface="Times New Roman" panose="02020603050405020304" pitchFamily="18" charset="0"/>
                <a:cs typeface="Times New Roman" panose="02020603050405020304" pitchFamily="18" charset="0"/>
              </a:rPr>
              <a:t>Healthcare ChatBot</a:t>
            </a:r>
            <a:endParaRPr lang="en-IN" sz="1800" b="1" i="1" dirty="0">
              <a:latin typeface="Times New Roman" panose="02020603050405020304" pitchFamily="18" charset="0"/>
              <a:cs typeface="Times New Roman" panose="02020603050405020304" pitchFamily="18" charset="0"/>
            </a:endParaRPr>
          </a:p>
        </p:txBody>
      </p:sp>
      <p:pic>
        <p:nvPicPr>
          <p:cNvPr id="16" name="Picture 15" descr="A cartoon of a robot with headphones&#10;&#10;Description automatically generated">
            <a:extLst>
              <a:ext uri="{FF2B5EF4-FFF2-40B4-BE49-F238E27FC236}">
                <a16:creationId xmlns:a16="http://schemas.microsoft.com/office/drawing/2014/main" id="{67EB4393-04F7-691C-7FA2-AFAE5FB3FCD2}"/>
              </a:ext>
            </a:extLst>
          </p:cNvPr>
          <p:cNvPicPr>
            <a:picLocks noChangeAspect="1"/>
          </p:cNvPicPr>
          <p:nvPr/>
        </p:nvPicPr>
        <p:blipFill>
          <a:blip r:embed="rId4"/>
          <a:stretch>
            <a:fillRect/>
          </a:stretch>
        </p:blipFill>
        <p:spPr>
          <a:xfrm>
            <a:off x="599552" y="3373126"/>
            <a:ext cx="4287296" cy="39008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7170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sp>
        <p:nvSpPr>
          <p:cNvPr id="5" name="Text 2"/>
          <p:cNvSpPr/>
          <p:nvPr/>
        </p:nvSpPr>
        <p:spPr>
          <a:xfrm>
            <a:off x="0" y="311972"/>
            <a:ext cx="14630399" cy="1144564"/>
          </a:xfrm>
          <a:prstGeom prst="rect">
            <a:avLst/>
          </a:prstGeom>
          <a:noFill/>
          <a:ln/>
        </p:spPr>
        <p:txBody>
          <a:bodyPr wrap="square" rtlCol="0" anchor="t"/>
          <a:lstStyle/>
          <a:p>
            <a:pPr marL="0" indent="0" algn="ctr">
              <a:lnSpc>
                <a:spcPts val="6561"/>
              </a:lnSpc>
              <a:buNone/>
            </a:pPr>
            <a:r>
              <a:rPr lang="en-US" sz="3600" b="1" u="sng" dirty="0">
                <a:latin typeface="Times New Roman" panose="02020603050405020304" pitchFamily="18" charset="0"/>
                <a:cs typeface="Times New Roman" panose="02020603050405020304" pitchFamily="18" charset="0"/>
              </a:rPr>
              <a:t>LITERATURE SURVEY </a:t>
            </a:r>
          </a:p>
        </p:txBody>
      </p:sp>
      <p:sp>
        <p:nvSpPr>
          <p:cNvPr id="6" name="Text 3"/>
          <p:cNvSpPr/>
          <p:nvPr/>
        </p:nvSpPr>
        <p:spPr>
          <a:xfrm>
            <a:off x="5674658" y="1866078"/>
            <a:ext cx="8767482" cy="6051550"/>
          </a:xfrm>
          <a:prstGeom prst="rect">
            <a:avLst/>
          </a:prstGeom>
          <a:noFill/>
          <a:ln/>
        </p:spPr>
        <p:txBody>
          <a:bodyPr wrap="square" rtlCol="0" anchor="t"/>
          <a:lstStyle/>
          <a:p>
            <a:pPr marL="0" indent="0" algn="just">
              <a:lnSpc>
                <a:spcPts val="2799"/>
              </a:lnSpc>
              <a:buNone/>
            </a:pPr>
            <a:endParaRPr lang="en-US" sz="2400" dirty="0">
              <a:latin typeface="Times New Roman" panose="02020603050405020304" pitchFamily="18" charset="0"/>
              <a:cs typeface="Times New Roman" panose="02020603050405020304" pitchFamily="18"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8" name="TextBox 7">
            <a:extLst>
              <a:ext uri="{FF2B5EF4-FFF2-40B4-BE49-F238E27FC236}">
                <a16:creationId xmlns:a16="http://schemas.microsoft.com/office/drawing/2014/main" id="{C070E34E-D5B4-1CCA-0FE6-4A205F1F1AC5}"/>
              </a:ext>
            </a:extLst>
          </p:cNvPr>
          <p:cNvSpPr txBox="1"/>
          <p:nvPr/>
        </p:nvSpPr>
        <p:spPr>
          <a:xfrm>
            <a:off x="946673" y="1972903"/>
            <a:ext cx="12629478" cy="507831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 Bushra Kidwai, </a:t>
            </a:r>
            <a:r>
              <a:rPr lang="en-IN" dirty="0" err="1">
                <a:latin typeface="Times New Roman" panose="02020603050405020304" pitchFamily="18" charset="0"/>
                <a:cs typeface="Times New Roman" panose="02020603050405020304" pitchFamily="18" charset="0"/>
              </a:rPr>
              <a:t>Nadesh</a:t>
            </a:r>
            <a:r>
              <a:rPr lang="en-IN" dirty="0">
                <a:latin typeface="Times New Roman" panose="02020603050405020304" pitchFamily="18" charset="0"/>
                <a:cs typeface="Times New Roman" panose="02020603050405020304" pitchFamily="18" charset="0"/>
              </a:rPr>
              <a:t> RK, “Design and Development of Diagnostic Chabot for supporting Primary Health Care Systems”, International Conference on Computational Intelligence and Data Science (ICCIDS 2019)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a:t>
            </a:r>
            <a:r>
              <a:rPr lang="en-IN" dirty="0" err="1">
                <a:latin typeface="Times New Roman" panose="02020603050405020304" pitchFamily="18" charset="0"/>
                <a:cs typeface="Times New Roman" panose="02020603050405020304" pitchFamily="18" charset="0"/>
              </a:rPr>
              <a:t>Papiya</a:t>
            </a:r>
            <a:r>
              <a:rPr lang="en-IN" dirty="0">
                <a:latin typeface="Times New Roman" panose="02020603050405020304" pitchFamily="18" charset="0"/>
                <a:cs typeface="Times New Roman" panose="02020603050405020304" pitchFamily="18" charset="0"/>
              </a:rPr>
              <a:t> Mahajan, Rinku </a:t>
            </a:r>
            <a:r>
              <a:rPr lang="en-IN" dirty="0" err="1">
                <a:latin typeface="Times New Roman" panose="02020603050405020304" pitchFamily="18" charset="0"/>
                <a:cs typeface="Times New Roman" panose="02020603050405020304" pitchFamily="18" charset="0"/>
              </a:rPr>
              <a:t>Wankhade</a:t>
            </a:r>
            <a:r>
              <a:rPr lang="en-IN" dirty="0">
                <a:latin typeface="Times New Roman" panose="02020603050405020304" pitchFamily="18" charset="0"/>
                <a:cs typeface="Times New Roman" panose="02020603050405020304" pitchFamily="18" charset="0"/>
              </a:rPr>
              <a:t>, Anup </a:t>
            </a:r>
            <a:r>
              <a:rPr lang="en-IN" dirty="0" err="1">
                <a:latin typeface="Times New Roman" panose="02020603050405020304" pitchFamily="18" charset="0"/>
                <a:cs typeface="Times New Roman" panose="02020603050405020304" pitchFamily="18" charset="0"/>
              </a:rPr>
              <a:t>Jawade</a:t>
            </a:r>
            <a:r>
              <a:rPr lang="en-IN" dirty="0">
                <a:latin typeface="Times New Roman" panose="02020603050405020304" pitchFamily="18" charset="0"/>
                <a:cs typeface="Times New Roman" panose="02020603050405020304" pitchFamily="18" charset="0"/>
              </a:rPr>
              <a:t>, Pragati </a:t>
            </a:r>
            <a:r>
              <a:rPr lang="en-IN" dirty="0" err="1">
                <a:latin typeface="Times New Roman" panose="02020603050405020304" pitchFamily="18" charset="0"/>
                <a:cs typeface="Times New Roman" panose="02020603050405020304" pitchFamily="18" charset="0"/>
              </a:rPr>
              <a:t>Dange</a:t>
            </a:r>
            <a:r>
              <a:rPr lang="en-IN" dirty="0">
                <a:latin typeface="Times New Roman" panose="02020603050405020304" pitchFamily="18" charset="0"/>
                <a:cs typeface="Times New Roman" panose="02020603050405020304" pitchFamily="18" charset="0"/>
              </a:rPr>
              <a:t>, Aishwarya </a:t>
            </a:r>
            <a:r>
              <a:rPr lang="en-IN" dirty="0" err="1">
                <a:latin typeface="Times New Roman" panose="02020603050405020304" pitchFamily="18" charset="0"/>
                <a:cs typeface="Times New Roman" panose="02020603050405020304" pitchFamily="18" charset="0"/>
              </a:rPr>
              <a:t>Bhoge</a:t>
            </a:r>
            <a:r>
              <a:rPr lang="en-IN" dirty="0">
                <a:latin typeface="Times New Roman" panose="02020603050405020304" pitchFamily="18" charset="0"/>
                <a:cs typeface="Times New Roman" panose="02020603050405020304" pitchFamily="18" charset="0"/>
              </a:rPr>
              <a:t>, “Healthcare Chatbot using Natural Language Processing”, International Research Journal of Engineering and Technology (IRJET), Volume 07, Issue 11, Nov 2020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Harsh </a:t>
            </a:r>
            <a:r>
              <a:rPr lang="en-IN" dirty="0" err="1">
                <a:latin typeface="Times New Roman" panose="02020603050405020304" pitchFamily="18" charset="0"/>
                <a:cs typeface="Times New Roman" panose="02020603050405020304" pitchFamily="18" charset="0"/>
              </a:rPr>
              <a:t>Mendapara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Suhas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Digole</a:t>
            </a:r>
            <a:r>
              <a:rPr lang="en-IN" dirty="0">
                <a:latin typeface="Times New Roman" panose="02020603050405020304" pitchFamily="18" charset="0"/>
                <a:cs typeface="Times New Roman" panose="02020603050405020304" pitchFamily="18" charset="0"/>
              </a:rPr>
              <a:t>, Manthan Thakur, Anas </a:t>
            </a:r>
            <a:r>
              <a:rPr lang="en-IN" dirty="0" err="1">
                <a:latin typeface="Times New Roman" panose="02020603050405020304" pitchFamily="18" charset="0"/>
                <a:cs typeface="Times New Roman" panose="02020603050405020304" pitchFamily="18" charset="0"/>
              </a:rPr>
              <a:t>Dange</a:t>
            </a:r>
            <a:r>
              <a:rPr lang="en-IN" dirty="0">
                <a:latin typeface="Times New Roman" panose="02020603050405020304" pitchFamily="18" charset="0"/>
                <a:cs typeface="Times New Roman" panose="02020603050405020304" pitchFamily="18" charset="0"/>
              </a:rPr>
              <a:t>, “AI Based Healthcare Chatbot System by Using Natural Language Processing”, International Journal of Scientific Research and Engineering Development, Volume 4, Issue 2, Mar- Apr 2021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[4] Mr. Niraj A. </a:t>
            </a:r>
            <a:r>
              <a:rPr lang="en-IN" dirty="0" err="1">
                <a:latin typeface="Times New Roman" panose="02020603050405020304" pitchFamily="18" charset="0"/>
                <a:cs typeface="Times New Roman" panose="02020603050405020304" pitchFamily="18" charset="0"/>
              </a:rPr>
              <a:t>Wanjari</a:t>
            </a:r>
            <a:r>
              <a:rPr lang="en-IN" dirty="0">
                <a:latin typeface="Times New Roman" panose="02020603050405020304" pitchFamily="18" charset="0"/>
                <a:cs typeface="Times New Roman" panose="02020603050405020304" pitchFamily="18" charset="0"/>
              </a:rPr>
              <a:t>, et.al., “AI Healthcare Chatbot Using Natural Language Processing”, International Research Journal of Modernization in Engineering Technology and Science, Volume 04, Issue 05, May-2022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[5] M.V. Patil, </a:t>
            </a:r>
            <a:r>
              <a:rPr lang="en-IN" dirty="0" err="1">
                <a:latin typeface="Times New Roman" panose="02020603050405020304" pitchFamily="18" charset="0"/>
                <a:cs typeface="Times New Roman" panose="02020603050405020304" pitchFamily="18" charset="0"/>
              </a:rPr>
              <a:t>Subhawna</a:t>
            </a:r>
            <a:r>
              <a:rPr lang="en-IN" dirty="0">
                <a:latin typeface="Times New Roman" panose="02020603050405020304" pitchFamily="18" charset="0"/>
                <a:cs typeface="Times New Roman" panose="02020603050405020304" pitchFamily="18" charset="0"/>
              </a:rPr>
              <a:t>, Priya Shree, Puneet Singh, “AI based healthcare chat bot system”, International Journal of Scientific &amp; Engineering Research, Volume 12, Issue 7, July-2021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[6] </a:t>
            </a:r>
            <a:r>
              <a:rPr lang="en-IN" dirty="0" err="1">
                <a:latin typeface="Times New Roman" panose="02020603050405020304" pitchFamily="18" charset="0"/>
                <a:cs typeface="Times New Roman" panose="02020603050405020304" pitchFamily="18" charset="0"/>
              </a:rPr>
              <a:t>Lekha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Athota</a:t>
            </a:r>
            <a:r>
              <a:rPr lang="en-IN" dirty="0">
                <a:latin typeface="Times New Roman" panose="02020603050405020304" pitchFamily="18" charset="0"/>
                <a:cs typeface="Times New Roman" panose="02020603050405020304" pitchFamily="18" charset="0"/>
              </a:rPr>
              <a:t>, Vinod Kumar Shukla, Vinod Kumar Shukla, Ajay Rana, “Chatbot for Healthcare System Using Artificial Intelligence”, 2020 8th International Conference on Reliability, Infocom Technologies and Optimization (Trends and Future Directions) (ICRITO) Amity University, Noida, India. June 4-5, 2020</a:t>
            </a:r>
          </a:p>
        </p:txBody>
      </p:sp>
    </p:spTree>
    <p:extLst>
      <p:ext uri="{BB962C8B-B14F-4D97-AF65-F5344CB8AC3E}">
        <p14:creationId xmlns:p14="http://schemas.microsoft.com/office/powerpoint/2010/main" val="38993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sp>
        <p:nvSpPr>
          <p:cNvPr id="5" name="Text 2"/>
          <p:cNvSpPr/>
          <p:nvPr/>
        </p:nvSpPr>
        <p:spPr>
          <a:xfrm>
            <a:off x="0" y="311972"/>
            <a:ext cx="14630399" cy="1144564"/>
          </a:xfrm>
          <a:prstGeom prst="rect">
            <a:avLst/>
          </a:prstGeom>
          <a:noFill/>
          <a:ln/>
        </p:spPr>
        <p:txBody>
          <a:bodyPr wrap="square" rtlCol="0" anchor="t"/>
          <a:lstStyle/>
          <a:p>
            <a:pPr marL="0" indent="0" algn="ctr">
              <a:lnSpc>
                <a:spcPts val="6561"/>
              </a:lnSpc>
              <a:buNone/>
            </a:pPr>
            <a:r>
              <a:rPr lang="en-US" sz="3600" b="1" u="sng" dirty="0">
                <a:latin typeface="Times New Roman" panose="02020603050405020304" pitchFamily="18" charset="0"/>
                <a:cs typeface="Times New Roman" panose="02020603050405020304" pitchFamily="18" charset="0"/>
              </a:rPr>
              <a:t>LITERATURE SURVEY </a:t>
            </a:r>
          </a:p>
        </p:txBody>
      </p:sp>
      <p:sp>
        <p:nvSpPr>
          <p:cNvPr id="6" name="Text 3"/>
          <p:cNvSpPr/>
          <p:nvPr/>
        </p:nvSpPr>
        <p:spPr>
          <a:xfrm>
            <a:off x="5674658" y="1866078"/>
            <a:ext cx="8767482" cy="6051550"/>
          </a:xfrm>
          <a:prstGeom prst="rect">
            <a:avLst/>
          </a:prstGeom>
          <a:noFill/>
          <a:ln/>
        </p:spPr>
        <p:txBody>
          <a:bodyPr wrap="square" rtlCol="0" anchor="t"/>
          <a:lstStyle/>
          <a:p>
            <a:pPr marL="0" indent="0" algn="just">
              <a:lnSpc>
                <a:spcPts val="2799"/>
              </a:lnSpc>
              <a:buNone/>
            </a:pPr>
            <a:endParaRPr lang="en-US" sz="2400" dirty="0">
              <a:latin typeface="Times New Roman" panose="02020603050405020304" pitchFamily="18" charset="0"/>
              <a:cs typeface="Times New Roman" panose="02020603050405020304" pitchFamily="18"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graphicFrame>
        <p:nvGraphicFramePr>
          <p:cNvPr id="4" name="Table 3">
            <a:extLst>
              <a:ext uri="{FF2B5EF4-FFF2-40B4-BE49-F238E27FC236}">
                <a16:creationId xmlns:a16="http://schemas.microsoft.com/office/drawing/2014/main" id="{1027D1E3-942E-B558-EABA-673B8B75C7C2}"/>
              </a:ext>
            </a:extLst>
          </p:cNvPr>
          <p:cNvGraphicFramePr>
            <a:graphicFrameLocks noGrp="1"/>
          </p:cNvGraphicFramePr>
          <p:nvPr>
            <p:extLst>
              <p:ext uri="{D42A27DB-BD31-4B8C-83A1-F6EECF244321}">
                <p14:modId xmlns:p14="http://schemas.microsoft.com/office/powerpoint/2010/main" val="2080055532"/>
              </p:ext>
            </p:extLst>
          </p:nvPr>
        </p:nvGraphicFramePr>
        <p:xfrm>
          <a:off x="2017335" y="1673168"/>
          <a:ext cx="10595727" cy="5914259"/>
        </p:xfrm>
        <a:graphic>
          <a:graphicData uri="http://schemas.openxmlformats.org/drawingml/2006/table">
            <a:tbl>
              <a:tblPr firstRow="1" bandRow="1">
                <a:tableStyleId>{22838BEF-8BB2-4498-84A7-C5851F593DF1}</a:tableStyleId>
              </a:tblPr>
              <a:tblGrid>
                <a:gridCol w="2897565">
                  <a:extLst>
                    <a:ext uri="{9D8B030D-6E8A-4147-A177-3AD203B41FA5}">
                      <a16:colId xmlns:a16="http://schemas.microsoft.com/office/drawing/2014/main" val="1178540044"/>
                    </a:ext>
                  </a:extLst>
                </a:gridCol>
                <a:gridCol w="4166253">
                  <a:extLst>
                    <a:ext uri="{9D8B030D-6E8A-4147-A177-3AD203B41FA5}">
                      <a16:colId xmlns:a16="http://schemas.microsoft.com/office/drawing/2014/main" val="1354109031"/>
                    </a:ext>
                  </a:extLst>
                </a:gridCol>
                <a:gridCol w="3531909">
                  <a:extLst>
                    <a:ext uri="{9D8B030D-6E8A-4147-A177-3AD203B41FA5}">
                      <a16:colId xmlns:a16="http://schemas.microsoft.com/office/drawing/2014/main" val="2551253184"/>
                    </a:ext>
                  </a:extLst>
                </a:gridCol>
              </a:tblGrid>
              <a:tr h="504445">
                <a:tc>
                  <a:txBody>
                    <a:bodyPr/>
                    <a:lstStyle/>
                    <a:p>
                      <a:pPr algn="l"/>
                      <a:r>
                        <a:rPr lang="en-IN"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PAPER TITLE</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APPROACH</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OUTCOME</a:t>
                      </a:r>
                    </a:p>
                  </a:txBody>
                  <a:tcPr anchor="ctr"/>
                </a:tc>
                <a:extLst>
                  <a:ext uri="{0D108BD9-81ED-4DB2-BD59-A6C34878D82A}">
                    <a16:rowId xmlns:a16="http://schemas.microsoft.com/office/drawing/2014/main" val="3124232459"/>
                  </a:ext>
                </a:extLst>
              </a:tr>
              <a:tr h="1038564">
                <a:tc>
                  <a:txBody>
                    <a:bodyPr/>
                    <a:lstStyle/>
                    <a:p>
                      <a:pPr algn="just"/>
                      <a:r>
                        <a:rPr lang="en-US" sz="1600" dirty="0">
                          <a:latin typeface="Times New Roman" panose="02020603050405020304" pitchFamily="18" charset="0"/>
                          <a:cs typeface="Times New Roman" panose="02020603050405020304" pitchFamily="18" charset="0"/>
                        </a:rPr>
                        <a:t>Web-based chatbot for frequently asked queries (FAQ) in hospitals</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The bot engine was integrated by several machine learning approaches like gradient descent (GD) and natural language processing (NLP) algorithms.</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Results The employed ML algorithms were successfully incorporated to manage the alternative synchronization of text and voice messages.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6724596"/>
                  </a:ext>
                </a:extLst>
              </a:tr>
              <a:tr h="1231004">
                <a:tc>
                  <a:txBody>
                    <a:bodyPr/>
                    <a:lstStyle/>
                    <a:p>
                      <a:pPr algn="just"/>
                      <a:r>
                        <a:rPr lang="en-US" sz="1600" dirty="0">
                          <a:latin typeface="Times New Roman" panose="02020603050405020304" pitchFamily="18" charset="0"/>
                          <a:cs typeface="Times New Roman" panose="02020603050405020304" pitchFamily="18" charset="0"/>
                        </a:rPr>
                        <a:t>Chatbot for disease prediction and treatment recommendation using machine learning</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This research intends to apply the concepts of natural language processing and machine learning to create a chatbot application. </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According to this research, such a system is not widely used, and people are less aware of it.</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4132670"/>
                  </a:ext>
                </a:extLst>
              </a:tr>
              <a:tr h="1513335">
                <a:tc>
                  <a:txBody>
                    <a:bodyPr/>
                    <a:lstStyle/>
                    <a:p>
                      <a:pPr algn="just"/>
                      <a:r>
                        <a:rPr lang="en-US" sz="1600" dirty="0">
                          <a:latin typeface="Times New Roman" panose="02020603050405020304" pitchFamily="18" charset="0"/>
                          <a:cs typeface="Times New Roman" panose="02020603050405020304" pitchFamily="18" charset="0"/>
                        </a:rPr>
                        <a:t>Chatbot for healthcare system using artificial intelligence</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The idea is to create a medical chatbot using Artificial Intelligence that can diagnose the disease and provide basic details about the disease before consulting a doctor. </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The third party, the expert program, handles the question presented to the bot that is not understood or is not present in the database.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48253105"/>
                  </a:ext>
                </a:extLst>
              </a:tr>
              <a:tr h="801178">
                <a:tc>
                  <a:txBody>
                    <a:bodyPr/>
                    <a:lstStyle/>
                    <a:p>
                      <a:pPr algn="just"/>
                      <a:r>
                        <a:rPr lang="en-US" sz="1600" dirty="0">
                          <a:latin typeface="Times New Roman" panose="02020603050405020304" pitchFamily="18" charset="0"/>
                          <a:cs typeface="Times New Roman" panose="02020603050405020304" pitchFamily="18" charset="0"/>
                        </a:rPr>
                        <a:t>Development of artificial intelligence based chatbot using deep neural network</a:t>
                      </a:r>
                    </a:p>
                    <a:p>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A deep neural network is created using tensor flow API, and the speech recognition function is defined for the input query and output response.</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The information is delivered in both speech and text modes using the proposed methodology.</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0836064"/>
                  </a:ext>
                </a:extLst>
              </a:tr>
            </a:tbl>
          </a:graphicData>
        </a:graphic>
      </p:graphicFrame>
    </p:spTree>
    <p:extLst>
      <p:ext uri="{BB962C8B-B14F-4D97-AF65-F5344CB8AC3E}">
        <p14:creationId xmlns:p14="http://schemas.microsoft.com/office/powerpoint/2010/main" val="412048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2949" y="0"/>
            <a:ext cx="14630400" cy="8229600"/>
          </a:xfrm>
          <a:prstGeom prst="rect">
            <a:avLst/>
          </a:prstGeom>
          <a:solidFill>
            <a:srgbClr val="FFFFFF"/>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2949" y="0"/>
            <a:ext cx="5486400" cy="8229600"/>
          </a:xfrm>
          <a:prstGeom prst="rect">
            <a:avLst/>
          </a:prstGeom>
        </p:spPr>
      </p:pic>
      <p:sp>
        <p:nvSpPr>
          <p:cNvPr id="5" name="Text 2"/>
          <p:cNvSpPr/>
          <p:nvPr/>
        </p:nvSpPr>
        <p:spPr>
          <a:xfrm>
            <a:off x="5696174" y="136263"/>
            <a:ext cx="9144000" cy="978196"/>
          </a:xfrm>
          <a:prstGeom prst="rect">
            <a:avLst/>
          </a:prstGeom>
          <a:noFill/>
          <a:ln/>
        </p:spPr>
        <p:txBody>
          <a:bodyPr wrap="square" rtlCol="0" anchor="t"/>
          <a:lstStyle/>
          <a:p>
            <a:pPr marL="0" indent="0" algn="ctr">
              <a:lnSpc>
                <a:spcPts val="6561"/>
              </a:lnSpc>
              <a:buNone/>
            </a:pPr>
            <a:r>
              <a:rPr lang="en-US" sz="4400" b="1" u="sng" dirty="0">
                <a:solidFill>
                  <a:srgbClr val="333F70"/>
                </a:solidFill>
                <a:latin typeface="Times New Roman" panose="02020603050405020304" pitchFamily="18" charset="0"/>
                <a:ea typeface="Unbounded" pitchFamily="34" charset="-122"/>
                <a:cs typeface="Times New Roman" panose="02020603050405020304" pitchFamily="18" charset="0"/>
              </a:rPr>
              <a:t>EXISTING SYSTEM </a:t>
            </a:r>
            <a:endParaRPr lang="en-US" sz="4400" u="sng" dirty="0">
              <a:latin typeface="Times New Roman" panose="02020603050405020304" pitchFamily="18" charset="0"/>
              <a:cs typeface="Times New Roman" panose="02020603050405020304" pitchFamily="18" charset="0"/>
            </a:endParaRPr>
          </a:p>
        </p:txBody>
      </p:sp>
      <p:sp>
        <p:nvSpPr>
          <p:cNvPr id="6" name="Text 3"/>
          <p:cNvSpPr/>
          <p:nvPr/>
        </p:nvSpPr>
        <p:spPr>
          <a:xfrm>
            <a:off x="5674658" y="1866078"/>
            <a:ext cx="8767482" cy="6051550"/>
          </a:xfrm>
          <a:prstGeom prst="rect">
            <a:avLst/>
          </a:prstGeom>
          <a:noFill/>
          <a:ln/>
        </p:spPr>
        <p:txBody>
          <a:bodyPr wrap="square" rtlCol="0" anchor="t"/>
          <a:lstStyle/>
          <a:p>
            <a:pPr marL="0" indent="0" algn="just">
              <a:lnSpc>
                <a:spcPts val="2799"/>
              </a:lnSpc>
              <a:buNone/>
            </a:pPr>
            <a:endParaRPr lang="en-US" sz="2400" dirty="0">
              <a:latin typeface="Times New Roman" panose="02020603050405020304" pitchFamily="18" charset="0"/>
              <a:cs typeface="Times New Roman" panose="02020603050405020304" pitchFamily="18"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9" name="TextBox 8">
            <a:extLst>
              <a:ext uri="{FF2B5EF4-FFF2-40B4-BE49-F238E27FC236}">
                <a16:creationId xmlns:a16="http://schemas.microsoft.com/office/drawing/2014/main" id="{218B245B-DF89-EC5C-6943-CFCB8C5F7834}"/>
              </a:ext>
            </a:extLst>
          </p:cNvPr>
          <p:cNvSpPr txBox="1"/>
          <p:nvPr/>
        </p:nvSpPr>
        <p:spPr>
          <a:xfrm>
            <a:off x="5489349" y="1141812"/>
            <a:ext cx="9038181" cy="674030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Many of the existing systems have chats through texts. Some limitations of such Chatbots are, there is no instant response given to the patient, they have to wait for expert's acknowledgement for a long time. And also, there are a limited number of diseases in the dataset. Technical issues like voice messages are not accurate in the existing system. </a:t>
            </a:r>
          </a:p>
          <a:p>
            <a:pPr algn="just"/>
            <a:endParaRPr lang="en-US" sz="2400" dirty="0">
              <a:latin typeface="Times New Roman" panose="02020603050405020304" pitchFamily="18" charset="0"/>
              <a:cs typeface="Times New Roman" panose="02020603050405020304" pitchFamily="18" charset="0"/>
            </a:endParaRPr>
          </a:p>
          <a:p>
            <a:pPr algn="ctr"/>
            <a:r>
              <a:rPr lang="en-US" sz="2400" b="1" u="sng" dirty="0">
                <a:latin typeface="Times New Roman" panose="02020603050405020304" pitchFamily="18" charset="0"/>
                <a:cs typeface="Times New Roman" panose="02020603050405020304" pitchFamily="18" charset="0"/>
              </a:rPr>
              <a:t>LIMITATIONS</a:t>
            </a:r>
            <a:r>
              <a:rPr lang="en-US" sz="2400" b="1" dirty="0">
                <a:latin typeface="Times New Roman" panose="02020603050405020304" pitchFamily="18" charset="0"/>
                <a:cs typeface="Times New Roman" panose="02020603050405020304" pitchFamily="18" charset="0"/>
              </a:rPr>
              <a:t> </a:t>
            </a:r>
          </a:p>
          <a:p>
            <a:pPr algn="ct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Limited Context Understanding</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Dependency on Knowledge Base Accuracy</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Speech Recognition Challenges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Lack of Emotional Intelligence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Inability to Handle Unforeseen Scenarios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Privacy Concerns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Limited Learning Capabilities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User Trust and Acceptance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Integration Challenges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Resource Intensive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725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486400" y="443941"/>
            <a:ext cx="9143999" cy="978196"/>
          </a:xfrm>
          <a:prstGeom prst="rect">
            <a:avLst/>
          </a:prstGeom>
          <a:noFill/>
          <a:ln/>
        </p:spPr>
        <p:txBody>
          <a:bodyPr wrap="square" rtlCol="0" anchor="t"/>
          <a:lstStyle/>
          <a:p>
            <a:pPr marL="0" indent="0" algn="ctr">
              <a:lnSpc>
                <a:spcPts val="6561"/>
              </a:lnSpc>
              <a:buNone/>
            </a:pPr>
            <a:r>
              <a:rPr lang="en-US" sz="4000" b="1" u="sng" dirty="0">
                <a:solidFill>
                  <a:srgbClr val="333F70"/>
                </a:solidFill>
                <a:latin typeface="Times New Roman" panose="02020603050405020304" pitchFamily="18" charset="0"/>
                <a:ea typeface="Unbounded" pitchFamily="34" charset="-122"/>
                <a:cs typeface="Times New Roman" panose="02020603050405020304" pitchFamily="18" charset="0"/>
              </a:rPr>
              <a:t>PROPOSED SYSTEM </a:t>
            </a:r>
            <a:endParaRPr lang="en-US" sz="4000" u="sng" dirty="0">
              <a:latin typeface="Times New Roman" panose="02020603050405020304" pitchFamily="18" charset="0"/>
              <a:cs typeface="Times New Roman" panose="02020603050405020304" pitchFamily="18" charset="0"/>
            </a:endParaRPr>
          </a:p>
        </p:txBody>
      </p:sp>
      <p:sp>
        <p:nvSpPr>
          <p:cNvPr id="6" name="Text 3"/>
          <p:cNvSpPr/>
          <p:nvPr/>
        </p:nvSpPr>
        <p:spPr>
          <a:xfrm>
            <a:off x="5674658" y="1866078"/>
            <a:ext cx="8767482" cy="6051550"/>
          </a:xfrm>
          <a:prstGeom prst="rect">
            <a:avLst/>
          </a:prstGeom>
          <a:noFill/>
          <a:ln/>
        </p:spPr>
        <p:txBody>
          <a:bodyPr wrap="square" rtlCol="0" anchor="t"/>
          <a:lstStyle/>
          <a:p>
            <a:pPr marL="0" indent="0" algn="just">
              <a:lnSpc>
                <a:spcPts val="2799"/>
              </a:lnSpc>
              <a:buNone/>
            </a:pPr>
            <a:endParaRPr lang="en-US" sz="2400" dirty="0">
              <a:latin typeface="Times New Roman" panose="02020603050405020304" pitchFamily="18" charset="0"/>
              <a:cs typeface="Times New Roman" panose="02020603050405020304" pitchFamily="18"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8" name="TextBox 7">
            <a:extLst>
              <a:ext uri="{FF2B5EF4-FFF2-40B4-BE49-F238E27FC236}">
                <a16:creationId xmlns:a16="http://schemas.microsoft.com/office/drawing/2014/main" id="{1DC43370-507C-BC47-4D0E-24C7F7AFF10B}"/>
              </a:ext>
            </a:extLst>
          </p:cNvPr>
          <p:cNvSpPr txBox="1"/>
          <p:nvPr/>
        </p:nvSpPr>
        <p:spPr>
          <a:xfrm>
            <a:off x="5992009" y="1866078"/>
            <a:ext cx="8132782" cy="6001643"/>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our system the user can interact with the chatbot through text and chat bot will interact using voice and text manner. With respect to the user's queries, the bot identifies the disease if user chatting with the chatbot. According to the diseases of the user, bot gives suggestions for the disease and also prescribe specialist doctors. This system can be used by multiple users at a time without any lagging. </a:t>
            </a:r>
          </a:p>
          <a:p>
            <a:pPr algn="just"/>
            <a:endParaRPr lang="en-US" sz="2400" dirty="0">
              <a:latin typeface="Times New Roman" panose="02020603050405020304" pitchFamily="18" charset="0"/>
              <a:cs typeface="Times New Roman" panose="02020603050405020304" pitchFamily="18" charset="0"/>
            </a:endParaRPr>
          </a:p>
          <a:p>
            <a:pPr algn="ctr"/>
            <a:r>
              <a:rPr lang="en-US" sz="2400" b="1" u="sng">
                <a:latin typeface="Times New Roman" panose="02020603050405020304" pitchFamily="18" charset="0"/>
                <a:cs typeface="Times New Roman" panose="02020603050405020304" pitchFamily="18" charset="0"/>
              </a:rPr>
              <a:t>ADVANTAGES </a:t>
            </a: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400" dirty="0">
                <a:latin typeface="Times New Roman" panose="02020603050405020304" pitchFamily="18" charset="0"/>
                <a:cs typeface="Times New Roman" panose="02020603050405020304" pitchFamily="18" charset="0"/>
              </a:rPr>
              <a:t>24/7 Accessibility and Availability</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Voice Input by User (Speech to Text)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Voice Output by Bot (Text to Speech)</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User-Friendly Interface and Natural Language Processing</a:t>
            </a:r>
          </a:p>
          <a:p>
            <a:pPr marL="342900" indent="-342900">
              <a:buFont typeface="+mj-lt"/>
              <a:buAutoNum type="arabicPeriod"/>
            </a:pPr>
            <a:r>
              <a:rPr lang="en-IN" sz="2400" dirty="0">
                <a:latin typeface="Times New Roman" panose="02020603050405020304" pitchFamily="18" charset="0"/>
                <a:cs typeface="Times New Roman" panose="02020603050405020304" pitchFamily="18" charset="0"/>
              </a:rPr>
              <a:t>Continuous Learning and Improvement</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Privacy Preservation and Data Security</a:t>
            </a:r>
          </a:p>
        </p:txBody>
      </p:sp>
    </p:spTree>
    <p:extLst>
      <p:ext uri="{BB962C8B-B14F-4D97-AF65-F5344CB8AC3E}">
        <p14:creationId xmlns:p14="http://schemas.microsoft.com/office/powerpoint/2010/main" val="262984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755340" y="246030"/>
            <a:ext cx="8573845" cy="1550495"/>
          </a:xfrm>
          <a:prstGeom prst="rect">
            <a:avLst/>
          </a:prstGeom>
          <a:noFill/>
          <a:ln/>
        </p:spPr>
        <p:txBody>
          <a:bodyPr wrap="square" rtlCol="0" anchor="t"/>
          <a:lstStyle/>
          <a:p>
            <a:pPr marL="0" indent="0" algn="ctr">
              <a:lnSpc>
                <a:spcPts val="6561"/>
              </a:lnSpc>
              <a:buNone/>
            </a:pPr>
            <a:r>
              <a:rPr lang="en-US" sz="5249" b="1" dirty="0">
                <a:solidFill>
                  <a:srgbClr val="333F70"/>
                </a:solidFill>
                <a:latin typeface="Times New Roman" panose="02020603050405020304" pitchFamily="18" charset="0"/>
                <a:ea typeface="Unbounded" pitchFamily="34" charset="-122"/>
                <a:cs typeface="Times New Roman" panose="02020603050405020304" pitchFamily="18" charset="0"/>
              </a:rPr>
              <a:t>Introduction to Health Care Chatbot</a:t>
            </a:r>
            <a:endParaRPr lang="en-US" sz="5249" dirty="0">
              <a:latin typeface="Times New Roman" panose="02020603050405020304" pitchFamily="18" charset="0"/>
              <a:cs typeface="Times New Roman" panose="02020603050405020304" pitchFamily="18" charset="0"/>
            </a:endParaRPr>
          </a:p>
        </p:txBody>
      </p:sp>
      <p:sp>
        <p:nvSpPr>
          <p:cNvPr id="6" name="Text 3"/>
          <p:cNvSpPr/>
          <p:nvPr/>
        </p:nvSpPr>
        <p:spPr>
          <a:xfrm>
            <a:off x="6183301" y="2156110"/>
            <a:ext cx="7717921" cy="5510703"/>
          </a:xfrm>
          <a:prstGeom prst="rect">
            <a:avLst/>
          </a:prstGeom>
          <a:noFill/>
          <a:ln/>
        </p:spPr>
        <p:txBody>
          <a:bodyPr wrap="square" rtlCol="0" anchor="t"/>
          <a:lstStyle/>
          <a:p>
            <a:pPr marL="0" indent="0" algn="just">
              <a:lnSpc>
                <a:spcPts val="2799"/>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A chat bot is a system that can interact with human users with natural language. Chat bots are used in domains like Customer Support, Virtual Assistance, Online Training, and Online Reservations and also for general conversations. In our proposed system, a medical chat bot is developed which can provide many diagnosis, suggestions and remedies to the patients based on their symptoms. It can act as an emergency support for a patient whereas a doctor's visit can take some time. It is also useful for home-based diagnosis system. The system focuses on the messages that the user provides while initiating the conversation. The idea behind this is to detect the preliminary symptoms and the problems that the user may be experiencing.</a:t>
            </a:r>
          </a:p>
          <a:p>
            <a:pPr marL="0" indent="0" algn="just">
              <a:lnSpc>
                <a:spcPts val="2799"/>
              </a:lnSpc>
              <a:buNone/>
            </a:pPr>
            <a:b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b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Advanced health care chatbots are revolutionizing the way individuals access medical information and support. These intelligent virtual assistants are designed to provide personalized health advice, assist in scheduling appointments, and offer informative resources.</a:t>
            </a:r>
            <a:endParaRPr lang="en-US" sz="1750" dirty="0">
              <a:latin typeface="Times New Roman" panose="02020603050405020304" pitchFamily="18" charset="0"/>
              <a:cs typeface="Times New Roman" panose="02020603050405020304" pitchFamily="18"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15" name="Picture 14" descr="A robot with a computer&#10;&#10;Description automatically generated">
            <a:extLst>
              <a:ext uri="{FF2B5EF4-FFF2-40B4-BE49-F238E27FC236}">
                <a16:creationId xmlns:a16="http://schemas.microsoft.com/office/drawing/2014/main" id="{60E0B944-12F7-BC16-0589-084E83ACF478}"/>
              </a:ext>
            </a:extLst>
          </p:cNvPr>
          <p:cNvPicPr>
            <a:picLocks noChangeAspect="1"/>
          </p:cNvPicPr>
          <p:nvPr/>
        </p:nvPicPr>
        <p:blipFill>
          <a:blip r:embed="rId4"/>
          <a:stretch>
            <a:fillRect/>
          </a:stretch>
        </p:blipFill>
        <p:spPr>
          <a:xfrm>
            <a:off x="496645" y="2429884"/>
            <a:ext cx="4493110" cy="33698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7" name="TextBox 16">
            <a:extLst>
              <a:ext uri="{FF2B5EF4-FFF2-40B4-BE49-F238E27FC236}">
                <a16:creationId xmlns:a16="http://schemas.microsoft.com/office/drawing/2014/main" id="{DDDA669B-672C-4F9B-2D53-393323520B83}"/>
              </a:ext>
            </a:extLst>
          </p:cNvPr>
          <p:cNvSpPr txBox="1"/>
          <p:nvPr/>
        </p:nvSpPr>
        <p:spPr>
          <a:xfrm>
            <a:off x="-935915" y="1789360"/>
            <a:ext cx="7358230" cy="400110"/>
          </a:xfrm>
          <a:prstGeom prst="rect">
            <a:avLst/>
          </a:prstGeom>
          <a:noFill/>
        </p:spPr>
        <p:txBody>
          <a:bodyPr wrap="square">
            <a:spAutoFit/>
          </a:bodyPr>
          <a:lstStyle/>
          <a:p>
            <a:pPr marL="0" algn="ctr" rtl="0" eaLnBrk="1" latinLnBrk="0" hangingPunct="1">
              <a:spcBef>
                <a:spcPts val="0"/>
              </a:spcBef>
              <a:spcAft>
                <a:spcPts val="0"/>
              </a:spcAft>
            </a:pPr>
            <a:r>
              <a:rPr lang="en-US" sz="2000" b="1" kern="1200" dirty="0">
                <a:effectLst/>
                <a:latin typeface="Times New Roman" panose="02020603050405020304" pitchFamily="18" charset="0"/>
                <a:ea typeface="+mn-ea"/>
                <a:cs typeface="Times New Roman" panose="02020603050405020304" pitchFamily="18" charset="0"/>
              </a:rPr>
              <a:t>Healthcare ChatBot</a:t>
            </a:r>
            <a:endParaRPr lang="en-IN" sz="2000" dirty="0">
              <a:effectLst/>
            </a:endParaRPr>
          </a:p>
        </p:txBody>
      </p:sp>
    </p:spTree>
    <p:extLst>
      <p:ext uri="{BB962C8B-B14F-4D97-AF65-F5344CB8AC3E}">
        <p14:creationId xmlns:p14="http://schemas.microsoft.com/office/powerpoint/2010/main" val="3408948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 2"/>
          <p:cNvSpPr/>
          <p:nvPr/>
        </p:nvSpPr>
        <p:spPr>
          <a:xfrm>
            <a:off x="44518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10" name="Text 7"/>
          <p:cNvSpPr/>
          <p:nvPr/>
        </p:nvSpPr>
        <p:spPr>
          <a:xfrm>
            <a:off x="5934432" y="3097054"/>
            <a:ext cx="4880491" cy="330994"/>
          </a:xfrm>
          <a:prstGeom prst="rect">
            <a:avLst/>
          </a:prstGeom>
          <a:noFill/>
          <a:ln/>
        </p:spPr>
        <p:txBody>
          <a:bodyPr wrap="none" rtlCol="0" anchor="t"/>
          <a:lstStyle/>
          <a:p>
            <a:pPr marL="0" indent="0" algn="l">
              <a:lnSpc>
                <a:spcPts val="2606"/>
              </a:lnSpc>
              <a:buNone/>
            </a:pPr>
            <a:endParaRPr lang="en-US" sz="2085" dirty="0"/>
          </a:p>
        </p:txBody>
      </p:sp>
      <p:sp>
        <p:nvSpPr>
          <p:cNvPr id="14" name="Text 11"/>
          <p:cNvSpPr/>
          <p:nvPr/>
        </p:nvSpPr>
        <p:spPr>
          <a:xfrm>
            <a:off x="4636889" y="4522470"/>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2"/>
          <p:cNvSpPr/>
          <p:nvPr/>
        </p:nvSpPr>
        <p:spPr>
          <a:xfrm>
            <a:off x="5934432" y="4529018"/>
            <a:ext cx="4896564" cy="330994"/>
          </a:xfrm>
          <a:prstGeom prst="rect">
            <a:avLst/>
          </a:prstGeom>
          <a:noFill/>
          <a:ln/>
        </p:spPr>
        <p:txBody>
          <a:bodyPr wrap="none" rtlCol="0" anchor="t"/>
          <a:lstStyle/>
          <a:p>
            <a:pPr marL="0" indent="0" algn="l">
              <a:lnSpc>
                <a:spcPts val="2606"/>
              </a:lnSpc>
              <a:buNone/>
            </a:pPr>
            <a:endParaRPr lang="en-US" sz="2085" dirty="0"/>
          </a:p>
        </p:txBody>
      </p:sp>
      <p:sp>
        <p:nvSpPr>
          <p:cNvPr id="16" name="Text 13"/>
          <p:cNvSpPr/>
          <p:nvPr/>
        </p:nvSpPr>
        <p:spPr>
          <a:xfrm>
            <a:off x="5934432" y="4987052"/>
            <a:ext cx="7901702" cy="677704"/>
          </a:xfrm>
          <a:prstGeom prst="rect">
            <a:avLst/>
          </a:prstGeom>
          <a:noFill/>
          <a:ln/>
        </p:spPr>
        <p:txBody>
          <a:bodyPr wrap="square" rtlCol="0" anchor="t"/>
          <a:lstStyle/>
          <a:p>
            <a:pPr marL="0" indent="0" algn="l">
              <a:lnSpc>
                <a:spcPts val="2668"/>
              </a:lnSpc>
              <a:buNone/>
            </a:pPr>
            <a:endParaRPr lang="en-US" sz="1668" dirty="0"/>
          </a:p>
        </p:txBody>
      </p:sp>
      <p:graphicFrame>
        <p:nvGraphicFramePr>
          <p:cNvPr id="22" name="Table 21">
            <a:extLst>
              <a:ext uri="{FF2B5EF4-FFF2-40B4-BE49-F238E27FC236}">
                <a16:creationId xmlns:a16="http://schemas.microsoft.com/office/drawing/2014/main" id="{4FDBBAD3-9C33-EAA1-D01A-09E613CA47AF}"/>
              </a:ext>
            </a:extLst>
          </p:cNvPr>
          <p:cNvGraphicFramePr>
            <a:graphicFrameLocks noGrp="1"/>
          </p:cNvGraphicFramePr>
          <p:nvPr>
            <p:extLst>
              <p:ext uri="{D42A27DB-BD31-4B8C-83A1-F6EECF244321}">
                <p14:modId xmlns:p14="http://schemas.microsoft.com/office/powerpoint/2010/main" val="3307199316"/>
              </p:ext>
            </p:extLst>
          </p:nvPr>
        </p:nvGraphicFramePr>
        <p:xfrm>
          <a:off x="920421" y="5666050"/>
          <a:ext cx="5669280" cy="2179320"/>
        </p:xfrm>
        <a:graphic>
          <a:graphicData uri="http://schemas.openxmlformats.org/drawingml/2006/table">
            <a:tbl>
              <a:tblPr firstRow="1" firstCol="1" bandRow="1">
                <a:tableStyleId>{5C22544A-7EE6-4342-B048-85BDC9FD1C3A}</a:tableStyleId>
              </a:tblPr>
              <a:tblGrid>
                <a:gridCol w="1567305">
                  <a:extLst>
                    <a:ext uri="{9D8B030D-6E8A-4147-A177-3AD203B41FA5}">
                      <a16:colId xmlns:a16="http://schemas.microsoft.com/office/drawing/2014/main" val="3290189988"/>
                    </a:ext>
                  </a:extLst>
                </a:gridCol>
                <a:gridCol w="1605770">
                  <a:extLst>
                    <a:ext uri="{9D8B030D-6E8A-4147-A177-3AD203B41FA5}">
                      <a16:colId xmlns:a16="http://schemas.microsoft.com/office/drawing/2014/main" val="1747085750"/>
                    </a:ext>
                  </a:extLst>
                </a:gridCol>
                <a:gridCol w="2496205">
                  <a:extLst>
                    <a:ext uri="{9D8B030D-6E8A-4147-A177-3AD203B41FA5}">
                      <a16:colId xmlns:a16="http://schemas.microsoft.com/office/drawing/2014/main" val="3946601652"/>
                    </a:ext>
                  </a:extLst>
                </a:gridCol>
              </a:tblGrid>
              <a:tr h="544830">
                <a:tc gridSpan="2">
                  <a:txBody>
                    <a:bodyPr/>
                    <a:lstStyle/>
                    <a:p>
                      <a:pPr algn="ctr">
                        <a:lnSpc>
                          <a:spcPct val="107000"/>
                        </a:lnSpc>
                        <a:spcAft>
                          <a:spcPts val="800"/>
                        </a:spcAft>
                      </a:pPr>
                      <a:r>
                        <a:rPr lang="en-US" sz="1400">
                          <a:effectLst/>
                          <a:highlight>
                            <a:srgbClr val="4472C4"/>
                          </a:highlight>
                        </a:rPr>
                        <a:t>MINIMUM (Required for Execution)</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a:effectLst/>
                          <a:highlight>
                            <a:srgbClr val="4472C4"/>
                          </a:highlight>
                        </a:rPr>
                        <a:t>MY SYSTEM (Development)</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8403062"/>
                  </a:ext>
                </a:extLst>
              </a:tr>
              <a:tr h="544830">
                <a:tc>
                  <a:txBody>
                    <a:bodyPr/>
                    <a:lstStyle/>
                    <a:p>
                      <a:pPr algn="ctr">
                        <a:lnSpc>
                          <a:spcPct val="107000"/>
                        </a:lnSpc>
                        <a:spcAft>
                          <a:spcPts val="800"/>
                        </a:spcAft>
                      </a:pPr>
                      <a:r>
                        <a:rPr lang="en-US" sz="1400">
                          <a:effectLst/>
                          <a:highlight>
                            <a:srgbClr val="4472C4"/>
                          </a:highlight>
                        </a:rPr>
                        <a:t>System</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highlight>
                            <a:srgbClr val="B4C6E7"/>
                          </a:highlight>
                        </a:rPr>
                        <a:t>Pentium IV 2.2 GHz</a:t>
                      </a:r>
                      <a:endParaRPr lang="en-IN" sz="1100" dirty="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highlight>
                            <a:srgbClr val="B4C6E7"/>
                          </a:highlight>
                        </a:rPr>
                        <a:t>i3 Processor 5</a:t>
                      </a:r>
                      <a:r>
                        <a:rPr lang="en-US" sz="1400" baseline="30000" dirty="0">
                          <a:effectLst/>
                          <a:highlight>
                            <a:srgbClr val="B4C6E7"/>
                          </a:highlight>
                        </a:rPr>
                        <a:t>th</a:t>
                      </a:r>
                      <a:r>
                        <a:rPr lang="en-US" sz="1400" dirty="0">
                          <a:effectLst/>
                          <a:highlight>
                            <a:srgbClr val="B4C6E7"/>
                          </a:highlight>
                        </a:rPr>
                        <a:t> Gen</a:t>
                      </a:r>
                      <a:endParaRPr lang="en-IN" sz="1100" dirty="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0536165"/>
                  </a:ext>
                </a:extLst>
              </a:tr>
              <a:tr h="544830">
                <a:tc>
                  <a:txBody>
                    <a:bodyPr/>
                    <a:lstStyle/>
                    <a:p>
                      <a:pPr algn="ctr">
                        <a:lnSpc>
                          <a:spcPct val="107000"/>
                        </a:lnSpc>
                        <a:spcAft>
                          <a:spcPts val="800"/>
                        </a:spcAft>
                      </a:pPr>
                      <a:r>
                        <a:rPr lang="en-US" sz="1400">
                          <a:effectLst/>
                          <a:highlight>
                            <a:srgbClr val="4472C4"/>
                          </a:highlight>
                        </a:rPr>
                        <a:t>Hard Disk</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highlight>
                            <a:srgbClr val="D9E2F3"/>
                          </a:highlight>
                        </a:rPr>
                        <a:t>20 GB</a:t>
                      </a:r>
                      <a:endParaRPr lang="en-IN" sz="1100" dirty="0">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highlight>
                            <a:srgbClr val="D9E2F3"/>
                          </a:highlight>
                        </a:rPr>
                        <a:t>500 GB</a:t>
                      </a:r>
                      <a:endParaRPr lang="en-IN" sz="1100" dirty="0">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24242645"/>
                  </a:ext>
                </a:extLst>
              </a:tr>
              <a:tr h="544830">
                <a:tc>
                  <a:txBody>
                    <a:bodyPr/>
                    <a:lstStyle/>
                    <a:p>
                      <a:pPr algn="ctr">
                        <a:lnSpc>
                          <a:spcPct val="107000"/>
                        </a:lnSpc>
                        <a:spcAft>
                          <a:spcPts val="800"/>
                        </a:spcAft>
                      </a:pPr>
                      <a:r>
                        <a:rPr lang="en-US" sz="1400">
                          <a:effectLst/>
                          <a:highlight>
                            <a:srgbClr val="4472C4"/>
                          </a:highlight>
                        </a:rPr>
                        <a:t>Ram</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highlight>
                            <a:srgbClr val="B4C6E7"/>
                          </a:highlight>
                        </a:rPr>
                        <a:t>1 GB</a:t>
                      </a:r>
                      <a:endParaRPr lang="en-IN" sz="1100" dirty="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highlight>
                            <a:srgbClr val="B4C6E7"/>
                          </a:highlight>
                        </a:rPr>
                        <a:t>4 GB</a:t>
                      </a:r>
                      <a:endParaRPr lang="en-IN" sz="1100" dirty="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1660525"/>
                  </a:ext>
                </a:extLst>
              </a:tr>
            </a:tbl>
          </a:graphicData>
        </a:graphic>
      </p:graphicFrame>
      <p:graphicFrame>
        <p:nvGraphicFramePr>
          <p:cNvPr id="23" name="Table 22">
            <a:extLst>
              <a:ext uri="{FF2B5EF4-FFF2-40B4-BE49-F238E27FC236}">
                <a16:creationId xmlns:a16="http://schemas.microsoft.com/office/drawing/2014/main" id="{438B0C92-AE2F-3AD8-21D5-C3F03B50DB71}"/>
              </a:ext>
            </a:extLst>
          </p:cNvPr>
          <p:cNvGraphicFramePr>
            <a:graphicFrameLocks noGrp="1"/>
          </p:cNvGraphicFramePr>
          <p:nvPr>
            <p:extLst>
              <p:ext uri="{D42A27DB-BD31-4B8C-83A1-F6EECF244321}">
                <p14:modId xmlns:p14="http://schemas.microsoft.com/office/powerpoint/2010/main" val="2076811120"/>
              </p:ext>
            </p:extLst>
          </p:nvPr>
        </p:nvGraphicFramePr>
        <p:xfrm>
          <a:off x="7166611" y="2034540"/>
          <a:ext cx="6976306" cy="5810836"/>
        </p:xfrm>
        <a:graphic>
          <a:graphicData uri="http://schemas.openxmlformats.org/drawingml/2006/table">
            <a:tbl>
              <a:tblPr firstRow="1" firstCol="1" bandRow="1">
                <a:tableStyleId>{5C22544A-7EE6-4342-B048-85BDC9FD1C3A}</a:tableStyleId>
              </a:tblPr>
              <a:tblGrid>
                <a:gridCol w="3621113">
                  <a:extLst>
                    <a:ext uri="{9D8B030D-6E8A-4147-A177-3AD203B41FA5}">
                      <a16:colId xmlns:a16="http://schemas.microsoft.com/office/drawing/2014/main" val="2698416839"/>
                    </a:ext>
                  </a:extLst>
                </a:gridCol>
                <a:gridCol w="3355193">
                  <a:extLst>
                    <a:ext uri="{9D8B030D-6E8A-4147-A177-3AD203B41FA5}">
                      <a16:colId xmlns:a16="http://schemas.microsoft.com/office/drawing/2014/main" val="1021939495"/>
                    </a:ext>
                  </a:extLst>
                </a:gridCol>
              </a:tblGrid>
              <a:tr h="479656">
                <a:tc>
                  <a:txBody>
                    <a:bodyPr/>
                    <a:lstStyle/>
                    <a:p>
                      <a:pPr algn="ctr">
                        <a:lnSpc>
                          <a:spcPct val="107000"/>
                        </a:lnSpc>
                        <a:spcAft>
                          <a:spcPts val="800"/>
                        </a:spcAft>
                      </a:pPr>
                      <a:r>
                        <a:rPr lang="en-US" sz="1400" dirty="0">
                          <a:effectLst/>
                          <a:highlight>
                            <a:srgbClr val="4472C4"/>
                          </a:highlight>
                        </a:rPr>
                        <a:t>Operating System</a:t>
                      </a:r>
                      <a:endParaRPr lang="en-IN" sz="1100" dirty="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highlight>
                            <a:srgbClr val="4472C4"/>
                          </a:highlight>
                        </a:rPr>
                        <a:t>Windows 10/11</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5567729"/>
                  </a:ext>
                </a:extLst>
              </a:tr>
              <a:tr h="479656">
                <a:tc>
                  <a:txBody>
                    <a:bodyPr/>
                    <a:lstStyle/>
                    <a:p>
                      <a:pPr algn="ctr">
                        <a:lnSpc>
                          <a:spcPct val="107000"/>
                        </a:lnSpc>
                        <a:spcAft>
                          <a:spcPts val="800"/>
                        </a:spcAft>
                      </a:pPr>
                      <a:r>
                        <a:rPr lang="en-US" sz="1400">
                          <a:effectLst/>
                          <a:highlight>
                            <a:srgbClr val="4472C4"/>
                          </a:highlight>
                        </a:rPr>
                        <a:t>Development Software</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highlight>
                            <a:srgbClr val="B4C6E7"/>
                          </a:highlight>
                        </a:rPr>
                        <a:t>Python 3.10</a:t>
                      </a:r>
                      <a:endParaRPr lang="en-IN" sz="110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95261420"/>
                  </a:ext>
                </a:extLst>
              </a:tr>
              <a:tr h="479656">
                <a:tc>
                  <a:txBody>
                    <a:bodyPr/>
                    <a:lstStyle/>
                    <a:p>
                      <a:pPr algn="ctr">
                        <a:lnSpc>
                          <a:spcPct val="107000"/>
                        </a:lnSpc>
                        <a:spcAft>
                          <a:spcPts val="800"/>
                        </a:spcAft>
                      </a:pPr>
                      <a:r>
                        <a:rPr lang="en-US" sz="1400">
                          <a:effectLst/>
                          <a:highlight>
                            <a:srgbClr val="4472C4"/>
                          </a:highlight>
                        </a:rPr>
                        <a:t>Programming Language</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highlight>
                            <a:srgbClr val="D9E2F3"/>
                          </a:highlight>
                        </a:rPr>
                        <a:t>Python</a:t>
                      </a:r>
                      <a:endParaRPr lang="en-IN" sz="1100">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5430092"/>
                  </a:ext>
                </a:extLst>
              </a:tr>
              <a:tr h="479656">
                <a:tc>
                  <a:txBody>
                    <a:bodyPr/>
                    <a:lstStyle/>
                    <a:p>
                      <a:pPr algn="ctr">
                        <a:lnSpc>
                          <a:spcPct val="107000"/>
                        </a:lnSpc>
                        <a:spcAft>
                          <a:spcPts val="800"/>
                        </a:spcAft>
                      </a:pPr>
                      <a:r>
                        <a:rPr lang="en-US" sz="1400">
                          <a:effectLst/>
                          <a:highlight>
                            <a:srgbClr val="4472C4"/>
                          </a:highlight>
                        </a:rPr>
                        <a:t>Domain</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highlight>
                            <a:srgbClr val="B4C6E7"/>
                          </a:highlight>
                          <a:latin typeface="Calibri" panose="020F0502020204030204" pitchFamily="34" charset="0"/>
                          <a:ea typeface="Calibri" panose="020F0502020204030204" pitchFamily="34" charset="0"/>
                          <a:cs typeface="Times New Roman" panose="02020603050405020304" pitchFamily="18" charset="0"/>
                        </a:rPr>
                        <a:t>Artificial Intelligence </a:t>
                      </a:r>
                      <a:endParaRPr lang="en-IN" sz="1100" dirty="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3495620"/>
                  </a:ext>
                </a:extLst>
              </a:tr>
              <a:tr h="507138">
                <a:tc>
                  <a:txBody>
                    <a:bodyPr/>
                    <a:lstStyle/>
                    <a:p>
                      <a:pPr algn="ctr">
                        <a:lnSpc>
                          <a:spcPct val="107000"/>
                        </a:lnSpc>
                        <a:spcAft>
                          <a:spcPts val="800"/>
                        </a:spcAft>
                      </a:pPr>
                      <a:r>
                        <a:rPr lang="en-US" sz="1400">
                          <a:effectLst/>
                          <a:highlight>
                            <a:srgbClr val="4472C4"/>
                          </a:highlight>
                        </a:rPr>
                        <a:t>Integrated Development Environment (IDE)</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highlight>
                            <a:srgbClr val="D9E2F3"/>
                          </a:highlight>
                        </a:rPr>
                        <a:t>Visual Studio Code</a:t>
                      </a:r>
                      <a:endParaRPr lang="en-IN" sz="1100" dirty="0">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2866384"/>
                  </a:ext>
                </a:extLst>
              </a:tr>
              <a:tr h="479656">
                <a:tc>
                  <a:txBody>
                    <a:bodyPr/>
                    <a:lstStyle/>
                    <a:p>
                      <a:pPr algn="ctr">
                        <a:lnSpc>
                          <a:spcPct val="107000"/>
                        </a:lnSpc>
                        <a:spcAft>
                          <a:spcPts val="800"/>
                        </a:spcAft>
                      </a:pPr>
                      <a:r>
                        <a:rPr lang="en-US" sz="1400">
                          <a:effectLst/>
                          <a:highlight>
                            <a:srgbClr val="4472C4"/>
                          </a:highlight>
                        </a:rPr>
                        <a:t>Front End Technologies</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highlight>
                            <a:srgbClr val="B4C6E7"/>
                          </a:highlight>
                        </a:rPr>
                        <a:t>HTML5, CSS3, Java Script</a:t>
                      </a:r>
                      <a:endParaRPr lang="en-IN" sz="110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5091972"/>
                  </a:ext>
                </a:extLst>
              </a:tr>
              <a:tr h="479656">
                <a:tc>
                  <a:txBody>
                    <a:bodyPr/>
                    <a:lstStyle/>
                    <a:p>
                      <a:pPr algn="ctr">
                        <a:lnSpc>
                          <a:spcPct val="107000"/>
                        </a:lnSpc>
                        <a:spcAft>
                          <a:spcPts val="800"/>
                        </a:spcAft>
                      </a:pPr>
                      <a:r>
                        <a:rPr lang="en-US" sz="1400">
                          <a:effectLst/>
                          <a:highlight>
                            <a:srgbClr val="4472C4"/>
                          </a:highlight>
                        </a:rPr>
                        <a:t>Back End Technologies or Framework</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highlight>
                            <a:srgbClr val="D9E2F3"/>
                          </a:highlight>
                        </a:rPr>
                        <a:t>Django</a:t>
                      </a:r>
                      <a:endParaRPr lang="en-IN" sz="1100">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371722"/>
                  </a:ext>
                </a:extLst>
              </a:tr>
              <a:tr h="479656">
                <a:tc>
                  <a:txBody>
                    <a:bodyPr/>
                    <a:lstStyle/>
                    <a:p>
                      <a:pPr algn="ctr">
                        <a:lnSpc>
                          <a:spcPct val="107000"/>
                        </a:lnSpc>
                        <a:spcAft>
                          <a:spcPts val="800"/>
                        </a:spcAft>
                      </a:pPr>
                      <a:r>
                        <a:rPr lang="en-US" sz="1400">
                          <a:effectLst/>
                          <a:highlight>
                            <a:srgbClr val="4472C4"/>
                          </a:highlight>
                        </a:rPr>
                        <a:t>Database Language</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highlight>
                            <a:srgbClr val="B4C6E7"/>
                          </a:highlight>
                        </a:rPr>
                        <a:t>SQL</a:t>
                      </a:r>
                      <a:endParaRPr lang="en-IN" sz="1100" dirty="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679393"/>
                  </a:ext>
                </a:extLst>
              </a:tr>
              <a:tr h="479656">
                <a:tc>
                  <a:txBody>
                    <a:bodyPr/>
                    <a:lstStyle/>
                    <a:p>
                      <a:pPr algn="ctr">
                        <a:lnSpc>
                          <a:spcPct val="107000"/>
                        </a:lnSpc>
                        <a:spcAft>
                          <a:spcPts val="800"/>
                        </a:spcAft>
                      </a:pPr>
                      <a:r>
                        <a:rPr lang="en-US" sz="1400">
                          <a:effectLst/>
                          <a:highlight>
                            <a:srgbClr val="4472C4"/>
                          </a:highlight>
                        </a:rPr>
                        <a:t>Database (RDBMS) </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highlight>
                            <a:srgbClr val="D9E2F3"/>
                          </a:highlight>
                        </a:rPr>
                        <a:t>MySQL</a:t>
                      </a:r>
                      <a:endParaRPr lang="en-IN" sz="1100">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9716899"/>
                  </a:ext>
                </a:extLst>
              </a:tr>
              <a:tr h="479656">
                <a:tc>
                  <a:txBody>
                    <a:bodyPr/>
                    <a:lstStyle/>
                    <a:p>
                      <a:pPr algn="ctr">
                        <a:lnSpc>
                          <a:spcPct val="107000"/>
                        </a:lnSpc>
                        <a:spcAft>
                          <a:spcPts val="800"/>
                        </a:spcAft>
                      </a:pPr>
                      <a:r>
                        <a:rPr lang="en-US" sz="1400">
                          <a:effectLst/>
                          <a:highlight>
                            <a:srgbClr val="4472C4"/>
                          </a:highlight>
                        </a:rPr>
                        <a:t>Database Software</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highlight>
                            <a:srgbClr val="B4C6E7"/>
                          </a:highlight>
                        </a:rPr>
                        <a:t>WAMP or XAMPP Server</a:t>
                      </a:r>
                      <a:endParaRPr lang="en-IN" sz="110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4470910"/>
                  </a:ext>
                </a:extLst>
              </a:tr>
              <a:tr h="507138">
                <a:tc>
                  <a:txBody>
                    <a:bodyPr/>
                    <a:lstStyle/>
                    <a:p>
                      <a:pPr algn="ctr">
                        <a:lnSpc>
                          <a:spcPct val="107000"/>
                        </a:lnSpc>
                        <a:spcAft>
                          <a:spcPts val="800"/>
                        </a:spcAft>
                      </a:pPr>
                      <a:r>
                        <a:rPr lang="en-US" sz="1400">
                          <a:effectLst/>
                          <a:highlight>
                            <a:srgbClr val="4472C4"/>
                          </a:highlight>
                        </a:rPr>
                        <a:t>Web Server or Deployment Server</a:t>
                      </a:r>
                      <a:endParaRPr lang="en-IN" sz="110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highlight>
                            <a:srgbClr val="D9E2F3"/>
                          </a:highlight>
                        </a:rPr>
                        <a:t>Django Application Development Server</a:t>
                      </a:r>
                      <a:endParaRPr lang="en-IN" sz="1100">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98326789"/>
                  </a:ext>
                </a:extLst>
              </a:tr>
              <a:tr h="479656">
                <a:tc>
                  <a:txBody>
                    <a:bodyPr/>
                    <a:lstStyle/>
                    <a:p>
                      <a:pPr algn="ctr">
                        <a:lnSpc>
                          <a:spcPct val="107000"/>
                        </a:lnSpc>
                        <a:spcAft>
                          <a:spcPts val="800"/>
                        </a:spcAft>
                      </a:pPr>
                      <a:r>
                        <a:rPr lang="en-US" sz="1400" dirty="0">
                          <a:effectLst/>
                          <a:highlight>
                            <a:srgbClr val="4472C4"/>
                          </a:highlight>
                        </a:rPr>
                        <a:t>Design/Modelling</a:t>
                      </a:r>
                      <a:endParaRPr lang="en-IN" sz="1100" dirty="0">
                        <a:effectLst/>
                        <a:highlight>
                          <a:srgbClr val="4472C4"/>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highlight>
                            <a:srgbClr val="B4C6E7"/>
                          </a:highlight>
                        </a:rPr>
                        <a:t>Rational Rose</a:t>
                      </a:r>
                      <a:endParaRPr lang="en-IN" sz="1100" dirty="0">
                        <a:effectLst/>
                        <a:highlight>
                          <a:srgbClr val="B4C6E7"/>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4941456"/>
                  </a:ext>
                </a:extLst>
              </a:tr>
            </a:tbl>
          </a:graphicData>
        </a:graphic>
      </p:graphicFrame>
      <p:sp>
        <p:nvSpPr>
          <p:cNvPr id="24" name="Rectangle 1">
            <a:extLst>
              <a:ext uri="{FF2B5EF4-FFF2-40B4-BE49-F238E27FC236}">
                <a16:creationId xmlns:a16="http://schemas.microsoft.com/office/drawing/2014/main" id="{0577E522-6FFB-84E9-12F7-6940E3120015}"/>
              </a:ext>
            </a:extLst>
          </p:cNvPr>
          <p:cNvSpPr>
            <a:spLocks noChangeArrowheads="1"/>
          </p:cNvSpPr>
          <p:nvPr/>
        </p:nvSpPr>
        <p:spPr bwMode="auto">
          <a:xfrm>
            <a:off x="4636889" y="161730"/>
            <a:ext cx="60351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sng" strike="noStrike" cap="none" normalizeH="0" baseline="0" dirty="0">
                <a:ln>
                  <a:noFill/>
                </a:ln>
                <a:solidFill>
                  <a:schemeClr val="accent5">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SYSTEM REQUIREMENTS </a:t>
            </a:r>
            <a:endParaRPr kumimoji="0" lang="en-US" altLang="en-US" sz="3200" b="0" i="0" u="sng" strike="noStrike" cap="none" normalizeH="0" baseline="0" dirty="0">
              <a:ln>
                <a:noFill/>
              </a:ln>
              <a:solidFill>
                <a:schemeClr val="accent5">
                  <a:lumMod val="75000"/>
                </a:schemeClr>
              </a:solidFill>
              <a:effectLst/>
            </a:endParaRPr>
          </a:p>
        </p:txBody>
      </p:sp>
      <p:sp>
        <p:nvSpPr>
          <p:cNvPr id="25" name="TextBox 24">
            <a:extLst>
              <a:ext uri="{FF2B5EF4-FFF2-40B4-BE49-F238E27FC236}">
                <a16:creationId xmlns:a16="http://schemas.microsoft.com/office/drawing/2014/main" id="{881758E3-5EF7-BA49-BB97-A16BBC9311EF}"/>
              </a:ext>
            </a:extLst>
          </p:cNvPr>
          <p:cNvSpPr txBox="1"/>
          <p:nvPr/>
        </p:nvSpPr>
        <p:spPr>
          <a:xfrm>
            <a:off x="2033624" y="5143184"/>
            <a:ext cx="3679115" cy="646331"/>
          </a:xfrm>
          <a:prstGeom prst="rect">
            <a:avLst/>
          </a:prstGeom>
          <a:noFill/>
        </p:spPr>
        <p:txBody>
          <a:bodyPr wrap="square" rtlCol="0">
            <a:spAutoFit/>
          </a:bodyPr>
          <a:lstStyle/>
          <a:p>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HARDWARE REQUIREMENTS </a:t>
            </a:r>
            <a:endParaRPr kumimoji="0" lang="en-US" altLang="en-US" sz="1050" b="0" i="0" u="none" strike="noStrike" cap="none" normalizeH="0" baseline="0" dirty="0">
              <a:ln>
                <a:noFill/>
              </a:ln>
              <a:solidFill>
                <a:schemeClr val="tx1"/>
              </a:solidFill>
              <a:effectLst/>
            </a:endParaRPr>
          </a:p>
          <a:p>
            <a:endParaRPr lang="en-IN" dirty="0"/>
          </a:p>
        </p:txBody>
      </p:sp>
      <p:sp>
        <p:nvSpPr>
          <p:cNvPr id="26" name="TextBox 25">
            <a:extLst>
              <a:ext uri="{FF2B5EF4-FFF2-40B4-BE49-F238E27FC236}">
                <a16:creationId xmlns:a16="http://schemas.microsoft.com/office/drawing/2014/main" id="{51D0ADA5-8701-74C5-7D59-7C1FFD9BC796}"/>
              </a:ext>
            </a:extLst>
          </p:cNvPr>
          <p:cNvSpPr txBox="1"/>
          <p:nvPr/>
        </p:nvSpPr>
        <p:spPr>
          <a:xfrm>
            <a:off x="9034469" y="1433453"/>
            <a:ext cx="3593054" cy="646331"/>
          </a:xfrm>
          <a:prstGeom prst="rect">
            <a:avLst/>
          </a:prstGeom>
          <a:noFill/>
        </p:spPr>
        <p:txBody>
          <a:bodyPr wrap="square" rtlCol="0">
            <a:spAutoFit/>
          </a:bodyPr>
          <a:lstStyle/>
          <a:p>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4" name="Picture 3" descr="A cartoon of a robot with a microphone&#10;&#10;Description automatically generated">
            <a:extLst>
              <a:ext uri="{FF2B5EF4-FFF2-40B4-BE49-F238E27FC236}">
                <a16:creationId xmlns:a16="http://schemas.microsoft.com/office/drawing/2014/main" id="{585948AB-965E-2E49-62BB-00CFA6A009A7}"/>
              </a:ext>
            </a:extLst>
          </p:cNvPr>
          <p:cNvPicPr>
            <a:picLocks noChangeAspect="1"/>
          </p:cNvPicPr>
          <p:nvPr/>
        </p:nvPicPr>
        <p:blipFill>
          <a:blip r:embed="rId3"/>
          <a:stretch>
            <a:fillRect/>
          </a:stretch>
        </p:blipFill>
        <p:spPr>
          <a:xfrm>
            <a:off x="1466253" y="1228111"/>
            <a:ext cx="4382694" cy="32870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45211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2438</Words>
  <Application>Microsoft Office PowerPoint</Application>
  <PresentationFormat>Custom</PresentationFormat>
  <Paragraphs>241</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Open Sans</vt:lpstr>
      <vt:lpstr>Times New Roman</vt:lpstr>
      <vt:lpstr>Unbounded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Teja Lodagala</cp:lastModifiedBy>
  <cp:revision>95</cp:revision>
  <dcterms:created xsi:type="dcterms:W3CDTF">2024-03-20T08:16:06Z</dcterms:created>
  <dcterms:modified xsi:type="dcterms:W3CDTF">2024-04-11T03:37:18Z</dcterms:modified>
</cp:coreProperties>
</file>